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4"/>
    <p:sldMasterId id="2147483695" r:id="rId5"/>
    <p:sldMasterId id="2147483712" r:id="rId6"/>
    <p:sldMasterId id="2147483729" r:id="rId7"/>
  </p:sldMasterIdLst>
  <p:notesMasterIdLst>
    <p:notesMasterId r:id="rId32"/>
  </p:notesMasterIdLst>
  <p:handoutMasterIdLst>
    <p:handoutMasterId r:id="rId33"/>
  </p:handoutMasterIdLst>
  <p:sldIdLst>
    <p:sldId id="272" r:id="rId8"/>
    <p:sldId id="286" r:id="rId9"/>
    <p:sldId id="271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290" r:id="rId18"/>
    <p:sldId id="298" r:id="rId19"/>
    <p:sldId id="289" r:id="rId20"/>
    <p:sldId id="318" r:id="rId21"/>
    <p:sldId id="320" r:id="rId22"/>
    <p:sldId id="322" r:id="rId23"/>
    <p:sldId id="324" r:id="rId24"/>
    <p:sldId id="326" r:id="rId25"/>
    <p:sldId id="334" r:id="rId26"/>
    <p:sldId id="330" r:id="rId27"/>
    <p:sldId id="332" r:id="rId28"/>
    <p:sldId id="335" r:id="rId29"/>
    <p:sldId id="338" r:id="rId30"/>
    <p:sldId id="339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1F39"/>
    <a:srgbClr val="152950"/>
    <a:srgbClr val="FEFEFE"/>
    <a:srgbClr val="FFFFFF"/>
    <a:srgbClr val="9AD1F0"/>
    <a:srgbClr val="FCAF17"/>
    <a:srgbClr val="D8B1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7"/>
    <p:restoredTop sz="94721"/>
  </p:normalViewPr>
  <p:slideViewPr>
    <p:cSldViewPr snapToGrid="0" snapToObjects="1">
      <p:cViewPr varScale="1">
        <p:scale>
          <a:sx n="102" d="100"/>
          <a:sy n="102" d="100"/>
        </p:scale>
        <p:origin x="83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viewProps" Target="viewProp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F061EA3-98CA-1B5C-9F62-164C8005456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FA6DDA-C1CD-BE53-68B4-E66270C750D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ABCA49-48C8-4070-9034-9B6A6117ED18}" type="datetimeFigureOut">
              <a:rPr lang="hu-HU" smtClean="0"/>
              <a:t>2024. 09. 30.</a:t>
            </a:fld>
            <a:endParaRPr lang="hu-H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05F119-148D-29A9-23FD-2241A4503D9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EFB13B-EC5E-AC51-B001-08D75257CEB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2B7157-E655-4C56-82B4-9BE90F0BF6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1665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D1CC1C-E04F-5746-9273-0C628152FE6F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A3923D-B9BF-9F44-A2FF-065E37B81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657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Nem kell róla külön beszélni, csak felvillantani.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3923D-B9BF-9F44-A2FF-065E37B81C7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7504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Nem kell róla külön beszélni, csak felvillantani.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3923D-B9BF-9F44-A2FF-065E37B81C7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8704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Nem kell róla külön beszélni, csak felvillantani.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3923D-B9BF-9F44-A2FF-065E37B81C7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9162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Nem kell róla külön beszélni, csak felvillantani.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3923D-B9BF-9F44-A2FF-065E37B81C7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867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Nem kell róla külön beszélni, csak felvillantani.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3923D-B9BF-9F44-A2FF-065E37B81C7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5414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Nem kell róla külön beszélni, csak felvillantani.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3923D-B9BF-9F44-A2FF-065E37B81C7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0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Össze is fésülhető a kettő.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3923D-B9BF-9F44-A2FF-065E37B81C7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164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Elhagyható, ha a többi dia tartalmazza már a lényeget.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3923D-B9BF-9F44-A2FF-065E37B81C7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923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Nem kell róla külön beszélni, csak felvillantani.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3923D-B9BF-9F44-A2FF-065E37B81C7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177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Nem kell róla külön beszélni, csak felvillantani.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3923D-B9BF-9F44-A2FF-065E37B81C7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5057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Nem kell róla külön beszélni, csak felvillantani.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3923D-B9BF-9F44-A2FF-065E37B81C7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4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Nem kell róla külön beszélni, csak felvillantani.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3923D-B9BF-9F44-A2FF-065E37B81C7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8232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Nem kell róla külön beszélni, csak felvillantani.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3923D-B9BF-9F44-A2FF-065E37B81C7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4024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Nem kell róla külön beszélni, csak felvillantani.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3923D-B9BF-9F44-A2FF-065E37B81C7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044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7344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89506" y="0"/>
            <a:ext cx="8602494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B0F55F91-E516-2F42-AECB-A2C9794DB3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2584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B77D0DC0-C86F-4C48-8D70-895CCE67EB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02663" y="0"/>
            <a:ext cx="3589337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344D521-68E2-C749-A9F2-60A3C2607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BC526D04-089F-244B-A268-711014C054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20808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3836EB-766A-534F-BC98-A335FAD9B5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9F10F20-35A6-ED40-9E2D-1BA07143F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DB11E014-B156-CD4D-B9F4-89FEC375B5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1049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9AD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BF7A55-9880-3C43-B0CB-B0B25AAE04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rgbClr val="151F3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3410C58-1586-BA41-83F6-2A9D940C9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82C0782F-43EC-1642-8533-41A1B40849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2701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8BB0511D-F4E3-EB4D-9398-BC16C61CCA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3B22455-15EF-9F4A-8944-649986A06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B78C12-7B56-EB47-8169-D4C23F005A7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18746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F86274-631A-A049-82B8-538E67B8221C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377D49C4-A45D-644B-AD2B-6EAFFDE1B1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C6DBA27-BAB5-D54C-A3FF-2FAC92323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653D0B01-4F09-DE4A-B06A-AC8D639893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09795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05936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C43AB-7C91-2C44-A6E8-FB516DF3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EEA50-37C6-504C-8E89-23883020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9E83E-2118-7D46-A2B7-564DD366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966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2702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647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809471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C7C1BC3-E15F-D34B-BD28-F312B456A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679759E2-B98B-5C46-9D45-1A01AB96D6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08779"/>
            <a:ext cx="10515600" cy="488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264117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A34F64-341C-8C48-AB77-8A949DA1BBBA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17D5CDA5-3A53-5E46-A290-DF842A007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599F495-558F-9649-98B4-9F3CA9A8D2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E1DD68F-DA22-9C49-8064-CEC7C15FE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87474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348" y="806583"/>
            <a:ext cx="5118370" cy="556101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09507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BDE6A3-B10C-404C-BF18-0CEA514C730B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E7C5F65-E688-C44D-B885-54F94A8788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3D50DA09-5E37-6E42-89A9-4C14752908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38D02627-B6B2-DB44-915E-A33E4A4D2E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02004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8282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89506" y="0"/>
            <a:ext cx="8602494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B0F55F91-E516-2F42-AECB-A2C9794DB3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48027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B77D0DC0-C86F-4C48-8D70-895CCE67EB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02663" y="0"/>
            <a:ext cx="3589337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84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EE5F48-7E9E-3344-95A6-8882805170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4F70779-D3A3-3F42-B1A3-2A64CC151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4DA728C8-7909-7349-AF65-927D93833B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53617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9AD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030408-977E-D047-99A9-EF2FB63037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rgbClr val="151F3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F723265-71EE-1044-933D-610CE9DDA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F4E90D23-247A-EE46-8AC0-0876ABD703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71553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151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EB594C-28EC-D24F-B2E5-3A157560B5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B40FC90-3A93-CC4F-BDBD-612B4698F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AFCAAE3A-B1BE-E545-9E1E-1408EE6711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75019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A1DBF87-7255-594B-B8D5-7346664AC2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08779"/>
            <a:ext cx="10515600" cy="488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435206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8BB0511D-F4E3-EB4D-9398-BC16C61CCA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FC5EAA2-9B6A-E64A-8911-60ED04B45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24820C9-8081-0D4C-BC75-9F8EAD16AA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234595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F86274-631A-A049-82B8-538E67B8221C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377D49C4-A45D-644B-AD2B-6EAFFDE1B1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C6DBA27-BAB5-D54C-A3FF-2FAC92323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653D0B01-4F09-DE4A-B06A-AC8D639893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9742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54432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C43AB-7C91-2C44-A6E8-FB516DF3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EEA50-37C6-504C-8E89-23883020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9E83E-2118-7D46-A2B7-564DD366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4146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41896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278507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A34F64-341C-8C48-AB77-8A949DA1BBBA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17D5CDA5-3A53-5E46-A290-DF842A007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599F495-558F-9649-98B4-9F3CA9A8D2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E1DD68F-DA22-9C49-8064-CEC7C15FE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70148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348" y="806583"/>
            <a:ext cx="5118370" cy="556101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234599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4F8D7F-90CE-8F40-ABFC-EA424E711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03D028F-85E4-8C48-BB8B-072AE25016E1}"/>
              </a:ext>
            </a:extLst>
          </p:cNvPr>
          <p:cNvSpPr txBox="1">
            <a:spLocks/>
          </p:cNvSpPr>
          <p:nvPr userDrawn="1"/>
        </p:nvSpPr>
        <p:spPr>
          <a:xfrm>
            <a:off x="838200" y="3859451"/>
            <a:ext cx="10515600" cy="556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3200" b="0" i="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46224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886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A34F64-341C-8C48-AB77-8A949DA1BBBA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17D5CDA5-3A53-5E46-A290-DF842A007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599F495-558F-9649-98B4-9F3CA9A8D2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E1DD68F-DA22-9C49-8064-CEC7C15FE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70061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450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D9936037-E322-B849-8DB6-B5BAADE0BF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048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760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89506" y="0"/>
            <a:ext cx="8602494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B0F55F91-E516-2F42-AECB-A2C9794DB3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23443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B77D0DC0-C86F-4C48-8D70-895CCE67EB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02663" y="0"/>
            <a:ext cx="3589337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840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151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E95B7F-ECB4-6248-A0A2-F62D6AC5FF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30207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8BB0511D-F4E3-EB4D-9398-BC16C61CCA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234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F86274-631A-A049-82B8-538E67B8221C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377D49C4-A45D-644B-AD2B-6EAFFDE1B1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C6DBA27-BAB5-D54C-A3FF-2FAC92323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653D0B01-4F09-DE4A-B06A-AC8D639893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14557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21542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C43AB-7C91-2C44-A6E8-FB516DF3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EEA50-37C6-504C-8E89-23883020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9E83E-2118-7D46-A2B7-564DD366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0474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93827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1182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348" y="806583"/>
            <a:ext cx="5118370" cy="556101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732204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A34F64-341C-8C48-AB77-8A949DA1BBBA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17D5CDA5-3A53-5E46-A290-DF842A007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599F495-558F-9649-98B4-9F3CA9A8D2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E1DD68F-DA22-9C49-8064-CEC7C15FE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94948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348" y="806583"/>
            <a:ext cx="5118370" cy="556101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79333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4F8D7F-90CE-8F40-ABFC-EA424E711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03D028F-85E4-8C48-BB8B-072AE25016E1}"/>
              </a:ext>
            </a:extLst>
          </p:cNvPr>
          <p:cNvSpPr txBox="1">
            <a:spLocks/>
          </p:cNvSpPr>
          <p:nvPr userDrawn="1"/>
        </p:nvSpPr>
        <p:spPr>
          <a:xfrm>
            <a:off x="838200" y="3859451"/>
            <a:ext cx="10515600" cy="556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3200" b="0" i="0" dirty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02476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0735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450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D9936037-E322-B849-8DB6-B5BAADE0BF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048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2091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89506" y="0"/>
            <a:ext cx="8602494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B0F55F91-E516-2F42-AECB-A2C9794DB3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83058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B77D0DC0-C86F-4C48-8D70-895CCE67EB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02663" y="0"/>
            <a:ext cx="3589337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5146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151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82B184-CC21-C745-A6DA-72AAACC9E5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15697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8BB0511D-F4E3-EB4D-9398-BC16C61CCA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3082688-62D6-444E-B064-323A5DC8CB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5958520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F86274-631A-A049-82B8-538E67B8221C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377D49C4-A45D-644B-AD2B-6EAFFDE1B1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C6DBA27-BAB5-D54C-A3FF-2FAC92323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653D0B01-4F09-DE4A-B06A-AC8D639893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6638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BDE6A3-B10C-404C-BF18-0CEA514C730B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E7C5F65-E688-C44D-B885-54F94A8788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3D50DA09-5E37-6E42-89A9-4C14752908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38D02627-B6B2-DB44-915E-A33E4A4D2E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34607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EA8C6C6-6CC0-2949-B37A-1713BFD915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1E61ECE-DD11-434A-BFC5-CC3EAAD564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04E56921-ED46-5D4F-AA8E-D9DFBBDB56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5091BFEA-2E6F-3C48-B971-A2D4052923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81633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C43AB-7C91-2C44-A6E8-FB516DF3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EEA50-37C6-504C-8E89-23883020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9E83E-2118-7D46-A2B7-564DD366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946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4F8D7F-90CE-8F40-ABFC-EA424E711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3CDCE40-0EC3-1F4C-9FE1-6A8824F99F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08779"/>
            <a:ext cx="10515600" cy="488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3272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1771B3-2B9D-8048-B51F-9405C1A5D1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03518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450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D9936037-E322-B849-8DB6-B5BAADE0BF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048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592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51F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8E1F3-57A4-974B-A247-1B459E35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79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Minta</a:t>
            </a:r>
            <a:r>
              <a:rPr lang="en-US" dirty="0"/>
              <a:t> </a:t>
            </a:r>
            <a:r>
              <a:rPr lang="hu-HU" dirty="0"/>
              <a:t>Cím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C24C3-A5B2-274A-A455-F541304AF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6F46B77-3FC3-A04F-9C6A-B25B169093BF}" type="datetimeFigureOut">
              <a:rPr lang="en-US" smtClean="0"/>
              <a:pPr/>
              <a:t>9/30/2024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70234-2A1C-6C42-9BEC-FE38847B0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E95E1-C8FC-3144-845B-25603A5E2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7C45AA-1AE1-EF42-B8AA-C1BE170CF522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507414" y="633173"/>
            <a:ext cx="1822107" cy="50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316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3" r:id="rId2"/>
    <p:sldLayoutId id="2147483765" r:id="rId3"/>
    <p:sldLayoutId id="2147483684" r:id="rId4"/>
    <p:sldLayoutId id="2147483685" r:id="rId5"/>
    <p:sldLayoutId id="2147483686" r:id="rId6"/>
    <p:sldLayoutId id="2147483688" r:id="rId7"/>
    <p:sldLayoutId id="2147483689" r:id="rId8"/>
    <p:sldLayoutId id="2147483711" r:id="rId9"/>
    <p:sldLayoutId id="2147483690" r:id="rId10"/>
    <p:sldLayoutId id="2147483761" r:id="rId11"/>
    <p:sldLayoutId id="2147483746" r:id="rId12"/>
    <p:sldLayoutId id="2147483747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8E1F3-57A4-974B-A247-1B459E35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79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Minta</a:t>
            </a:r>
            <a:r>
              <a:rPr lang="en-US" dirty="0"/>
              <a:t> </a:t>
            </a:r>
            <a:r>
              <a:rPr lang="hu-HU" dirty="0"/>
              <a:t>Cím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C24C3-A5B2-274A-A455-F541304AF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6F46B77-3FC3-A04F-9C6A-B25B169093BF}" type="datetimeFigureOut">
              <a:rPr lang="en-US" smtClean="0"/>
              <a:pPr/>
              <a:t>9/30/2024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70234-2A1C-6C42-9BEC-FE38847B0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E95E1-C8FC-3144-845B-25603A5E2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E903C85-69BE-E743-BB5D-297DC90D373D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507414" y="633173"/>
            <a:ext cx="1822107" cy="50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06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6" r:id="rId3"/>
    <p:sldLayoutId id="2147483699" r:id="rId4"/>
    <p:sldLayoutId id="2147483700" r:id="rId5"/>
    <p:sldLayoutId id="2147483701" r:id="rId6"/>
    <p:sldLayoutId id="2147483704" r:id="rId7"/>
    <p:sldLayoutId id="2147483705" r:id="rId8"/>
    <p:sldLayoutId id="2147483760" r:id="rId9"/>
    <p:sldLayoutId id="2147483748" r:id="rId10"/>
    <p:sldLayoutId id="2147483749" r:id="rId11"/>
    <p:sldLayoutId id="2147483750" r:id="rId12"/>
    <p:sldLayoutId id="2147483706" r:id="rId13"/>
    <p:sldLayoutId id="2147483707" r:id="rId14"/>
    <p:sldLayoutId id="2147483708" r:id="rId15"/>
    <p:sldLayoutId id="214748370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rgbClr val="151F39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CAF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8E1F3-57A4-974B-A247-1B459E35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79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Minta</a:t>
            </a:r>
            <a:r>
              <a:rPr lang="en-US" dirty="0"/>
              <a:t> </a:t>
            </a:r>
            <a:r>
              <a:rPr lang="hu-HU" dirty="0"/>
              <a:t>Cím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C24C3-A5B2-274A-A455-F541304AF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6F46B77-3FC3-A04F-9C6A-B25B169093BF}" type="datetimeFigureOut">
              <a:rPr lang="en-US" smtClean="0"/>
              <a:pPr/>
              <a:t>9/30/2024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70234-2A1C-6C42-9BEC-FE38847B0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E95E1-C8FC-3144-845B-25603A5E2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7C45AA-1AE1-EF42-B8AA-C1BE170CF522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07414" y="633173"/>
            <a:ext cx="1822107" cy="50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414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5" r:id="rId2"/>
    <p:sldLayoutId id="2147483716" r:id="rId3"/>
    <p:sldLayoutId id="2147483717" r:id="rId4"/>
    <p:sldLayoutId id="2147483720" r:id="rId5"/>
    <p:sldLayoutId id="2147483722" r:id="rId6"/>
    <p:sldLayoutId id="2147483723" r:id="rId7"/>
    <p:sldLayoutId id="2147483724" r:id="rId8"/>
    <p:sldLayoutId id="2147483759" r:id="rId9"/>
    <p:sldLayoutId id="2147483753" r:id="rId10"/>
    <p:sldLayoutId id="2147483725" r:id="rId11"/>
    <p:sldLayoutId id="2147483726" r:id="rId12"/>
    <p:sldLayoutId id="2147483727" r:id="rId13"/>
    <p:sldLayoutId id="214748372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9AD1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8E1F3-57A4-974B-A247-1B459E35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79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Minta</a:t>
            </a:r>
            <a:r>
              <a:rPr lang="en-US" dirty="0"/>
              <a:t> </a:t>
            </a:r>
            <a:r>
              <a:rPr lang="hu-HU" dirty="0"/>
              <a:t>Cím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C24C3-A5B2-274A-A455-F541304AF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6F46B77-3FC3-A04F-9C6A-B25B169093BF}" type="datetimeFigureOut">
              <a:rPr lang="en-US" smtClean="0"/>
              <a:pPr/>
              <a:t>9/30/2024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70234-2A1C-6C42-9BEC-FE38847B0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E95E1-C8FC-3144-845B-25603A5E2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E593CD-AD13-FC40-9134-AFE14BE8B96E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07414" y="633173"/>
            <a:ext cx="1822107" cy="50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862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2" r:id="rId2"/>
    <p:sldLayoutId id="2147483733" r:id="rId3"/>
    <p:sldLayoutId id="2147483734" r:id="rId4"/>
    <p:sldLayoutId id="2147483738" r:id="rId5"/>
    <p:sldLayoutId id="2147483739" r:id="rId6"/>
    <p:sldLayoutId id="2147483740" r:id="rId7"/>
    <p:sldLayoutId id="2147483741" r:id="rId8"/>
    <p:sldLayoutId id="2147483762" r:id="rId9"/>
    <p:sldLayoutId id="2147483756" r:id="rId10"/>
    <p:sldLayoutId id="2147483742" r:id="rId11"/>
    <p:sldLayoutId id="2147483743" r:id="rId12"/>
    <p:sldLayoutId id="2147483744" r:id="rId13"/>
    <p:sldLayoutId id="214748374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rgbClr val="151F39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jp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jp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jp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jp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jp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jp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jp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F047A-40B1-4E46-80BD-4C0081F89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04215"/>
            <a:ext cx="10515600" cy="942680"/>
          </a:xfrm>
        </p:spPr>
        <p:txBody>
          <a:bodyPr>
            <a:noAutofit/>
          </a:bodyPr>
          <a:lstStyle/>
          <a:p>
            <a:r>
              <a:rPr lang="hu-HU" sz="4000" dirty="0"/>
              <a:t>Dolgozat címe</a:t>
            </a:r>
          </a:p>
        </p:txBody>
      </p:sp>
      <p:pic>
        <p:nvPicPr>
          <p:cNvPr id="10" name="Kép 9" descr="A képen szöveg látható&#10;&#10;Automatikusan generált leírás">
            <a:extLst>
              <a:ext uri="{FF2B5EF4-FFF2-40B4-BE49-F238E27FC236}">
                <a16:creationId xmlns:a16="http://schemas.microsoft.com/office/drawing/2014/main" id="{45A4BD60-3046-4EC0-94A6-BC0740F669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607" y="621491"/>
            <a:ext cx="1682187" cy="48762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FA2D9FB-48E4-4907-A90A-8A7108CFC50C}"/>
              </a:ext>
            </a:extLst>
          </p:cNvPr>
          <p:cNvSpPr txBox="1">
            <a:spLocks/>
          </p:cNvSpPr>
          <p:nvPr/>
        </p:nvSpPr>
        <p:spPr>
          <a:xfrm>
            <a:off x="838200" y="3170651"/>
            <a:ext cx="10515600" cy="942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hu-HU" sz="2400" dirty="0"/>
              <a:t>Név</a:t>
            </a:r>
          </a:p>
          <a:p>
            <a:endParaRPr lang="hu-HU" sz="2400" dirty="0"/>
          </a:p>
          <a:p>
            <a:r>
              <a:rPr lang="hu-HU" sz="2000" dirty="0"/>
              <a:t>Konzulens: név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882E05-A4A9-8B0E-91F7-D96A6D08D3DD}"/>
              </a:ext>
            </a:extLst>
          </p:cNvPr>
          <p:cNvSpPr txBox="1"/>
          <p:nvPr/>
        </p:nvSpPr>
        <p:spPr>
          <a:xfrm>
            <a:off x="8898903" y="687699"/>
            <a:ext cx="31862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t"/>
            <a:r>
              <a:rPr lang="hu-HU" sz="800" b="1" i="0" cap="all" spc="60" dirty="0">
                <a:solidFill>
                  <a:schemeClr val="bg1">
                    <a:lumMod val="95000"/>
                  </a:schemeClr>
                </a:solidFill>
                <a:effectLst/>
                <a:latin typeface="Rubik"/>
                <a:ea typeface="Open Sans" panose="020B0606030504020204" pitchFamily="34" charset="0"/>
                <a:cs typeface="Open Sans" panose="020B0606030504020204" pitchFamily="34" charset="0"/>
              </a:rPr>
              <a:t>Elektronikai és Kommunikációs Rendszerek Intézet</a:t>
            </a:r>
          </a:p>
          <a:p>
            <a:pPr fontAlgn="t"/>
            <a:endParaRPr lang="hu-HU" sz="800" i="0" cap="all" spc="60" dirty="0">
              <a:solidFill>
                <a:schemeClr val="bg1">
                  <a:lumMod val="95000"/>
                </a:schemeClr>
              </a:solidFill>
              <a:effectLst/>
              <a:latin typeface="Rubik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t"/>
            <a:r>
              <a:rPr lang="hu-HU" sz="800" i="0" cap="all" spc="60" dirty="0">
                <a:solidFill>
                  <a:schemeClr val="bg1">
                    <a:lumMod val="95000"/>
                  </a:schemeClr>
                </a:solidFill>
                <a:effectLst/>
                <a:latin typeface="Rubik"/>
                <a:ea typeface="Open Sans" panose="020B0606030504020204" pitchFamily="34" charset="0"/>
                <a:cs typeface="Open Sans" panose="020B0606030504020204" pitchFamily="34" charset="0"/>
              </a:rPr>
              <a:t>Műszertechnikai és Automatizálási Tanszék </a:t>
            </a:r>
          </a:p>
        </p:txBody>
      </p:sp>
      <p:pic>
        <p:nvPicPr>
          <p:cNvPr id="5" name="Picture 6" descr="KVK MAI Oktatási portál: Minden kurzus">
            <a:extLst>
              <a:ext uri="{FF2B5EF4-FFF2-40B4-BE49-F238E27FC236}">
                <a16:creationId xmlns:a16="http://schemas.microsoft.com/office/drawing/2014/main" id="{8D49824E-12B1-45DC-D112-60FDCD1140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11"/>
          <a:stretch/>
        </p:blipFill>
        <p:spPr bwMode="auto">
          <a:xfrm>
            <a:off x="8127876" y="587260"/>
            <a:ext cx="705077" cy="54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789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09FDF3-4213-BB41-8106-28D9663BA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427746"/>
            <a:ext cx="9723438" cy="535511"/>
          </a:xfrm>
        </p:spPr>
        <p:txBody>
          <a:bodyPr/>
          <a:lstStyle/>
          <a:p>
            <a:r>
              <a:rPr lang="hu-HU" sz="4000" dirty="0"/>
              <a:t>Összegzés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A50B9-6A7F-8E43-AFAE-1FBE0FE0EE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2015" y="2367815"/>
            <a:ext cx="5233986" cy="3898772"/>
          </a:xfrm>
        </p:spPr>
        <p:txBody>
          <a:bodyPr/>
          <a:lstStyle/>
          <a:p>
            <a:r>
              <a:rPr lang="hu-HU" sz="20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Mi mindent sikerült megvalósítani</a:t>
            </a:r>
          </a:p>
          <a:p>
            <a:r>
              <a:rPr lang="hu-HU" sz="20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Asd</a:t>
            </a:r>
            <a:endParaRPr lang="hu-HU" sz="2000" dirty="0"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  <a:p>
            <a:r>
              <a:rPr lang="hu-HU" sz="20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asd</a:t>
            </a:r>
            <a:endParaRPr lang="hu-HU" sz="2000" dirty="0"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pic>
        <p:nvPicPr>
          <p:cNvPr id="6" name="Kép 9" descr="A képen szöveg látható&#10;&#10;Automatikusan generált leírás">
            <a:extLst>
              <a:ext uri="{FF2B5EF4-FFF2-40B4-BE49-F238E27FC236}">
                <a16:creationId xmlns:a16="http://schemas.microsoft.com/office/drawing/2014/main" id="{687FCAC5-56F0-BEDA-EDF6-C260A48969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607" y="621491"/>
            <a:ext cx="1682187" cy="4876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E2BADA4-01FB-9999-D7AF-7FA407F08AC6}"/>
              </a:ext>
            </a:extLst>
          </p:cNvPr>
          <p:cNvSpPr txBox="1"/>
          <p:nvPr/>
        </p:nvSpPr>
        <p:spPr>
          <a:xfrm>
            <a:off x="8898903" y="687699"/>
            <a:ext cx="31862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t"/>
            <a:r>
              <a:rPr lang="hu-HU" sz="800" b="1" i="0" cap="all" spc="60" dirty="0">
                <a:solidFill>
                  <a:schemeClr val="bg1">
                    <a:lumMod val="95000"/>
                  </a:schemeClr>
                </a:solidFill>
                <a:effectLst/>
                <a:latin typeface="Rubik"/>
                <a:ea typeface="Open Sans" panose="020B0606030504020204" pitchFamily="34" charset="0"/>
                <a:cs typeface="Open Sans" panose="020B0606030504020204" pitchFamily="34" charset="0"/>
              </a:rPr>
              <a:t>Elektronikai és Kommunikációs Rendszerek Intézet</a:t>
            </a:r>
          </a:p>
          <a:p>
            <a:pPr fontAlgn="t"/>
            <a:endParaRPr lang="hu-HU" sz="800" i="0" cap="all" spc="60" dirty="0">
              <a:solidFill>
                <a:schemeClr val="bg1">
                  <a:lumMod val="95000"/>
                </a:schemeClr>
              </a:solidFill>
              <a:effectLst/>
              <a:latin typeface="Rubik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t"/>
            <a:r>
              <a:rPr lang="hu-HU" sz="800" i="0" cap="all" spc="60" dirty="0">
                <a:solidFill>
                  <a:schemeClr val="bg1">
                    <a:lumMod val="95000"/>
                  </a:schemeClr>
                </a:solidFill>
                <a:effectLst/>
                <a:latin typeface="Rubik"/>
                <a:ea typeface="Open Sans" panose="020B0606030504020204" pitchFamily="34" charset="0"/>
                <a:cs typeface="Open Sans" panose="020B0606030504020204" pitchFamily="34" charset="0"/>
              </a:rPr>
              <a:t>Műszertechnikai és Automatizálási Tanszék </a:t>
            </a:r>
          </a:p>
        </p:txBody>
      </p:sp>
      <p:pic>
        <p:nvPicPr>
          <p:cNvPr id="8" name="Picture 6" descr="KVK MAI Oktatási portál: Minden kurzus">
            <a:extLst>
              <a:ext uri="{FF2B5EF4-FFF2-40B4-BE49-F238E27FC236}">
                <a16:creationId xmlns:a16="http://schemas.microsoft.com/office/drawing/2014/main" id="{67AA4878-092D-79FB-4A87-437F5B0653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11"/>
          <a:stretch/>
        </p:blipFill>
        <p:spPr bwMode="auto">
          <a:xfrm>
            <a:off x="8127876" y="587260"/>
            <a:ext cx="705077" cy="54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Placeholder 8">
            <a:extLst>
              <a:ext uri="{FF2B5EF4-FFF2-40B4-BE49-F238E27FC236}">
                <a16:creationId xmlns:a16="http://schemas.microsoft.com/office/drawing/2014/main" id="{1C8D1658-026B-D719-F3A0-37CE6D90565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98" r="23732"/>
          <a:stretch/>
        </p:blipFill>
        <p:spPr>
          <a:xfrm>
            <a:off x="8127876" y="1505763"/>
            <a:ext cx="2141280" cy="4091679"/>
          </a:xfrm>
          <a:prstGeom prst="rect">
            <a:avLst/>
          </a:prstGeom>
        </p:spPr>
      </p:pic>
      <p:sp>
        <p:nvSpPr>
          <p:cNvPr id="14" name="Szövegdoboz 12">
            <a:extLst>
              <a:ext uri="{FF2B5EF4-FFF2-40B4-BE49-F238E27FC236}">
                <a16:creationId xmlns:a16="http://schemas.microsoft.com/office/drawing/2014/main" id="{AEA337C0-B95C-7007-5A3F-1E4A508C48AB}"/>
              </a:ext>
            </a:extLst>
          </p:cNvPr>
          <p:cNvSpPr txBox="1"/>
          <p:nvPr/>
        </p:nvSpPr>
        <p:spPr>
          <a:xfrm>
            <a:off x="7835106" y="5706569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>
                <a:solidFill>
                  <a:srgbClr val="FEFEFE"/>
                </a:solidFill>
              </a:rPr>
              <a:t>Kép</a:t>
            </a:r>
            <a:endParaRPr lang="hu-HU" dirty="0">
              <a:solidFill>
                <a:srgbClr val="FEFE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707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F047A-40B1-4E46-80BD-4C0081F89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4000" dirty="0"/>
              <a:t>Köszönöm a megtisztelő figyelmet! </a:t>
            </a:r>
          </a:p>
        </p:txBody>
      </p:sp>
      <p:pic>
        <p:nvPicPr>
          <p:cNvPr id="3" name="Kép 9" descr="A képen szöveg látható&#10;&#10;Automatikusan generált leírás">
            <a:extLst>
              <a:ext uri="{FF2B5EF4-FFF2-40B4-BE49-F238E27FC236}">
                <a16:creationId xmlns:a16="http://schemas.microsoft.com/office/drawing/2014/main" id="{CACD16E0-101E-FE95-B2F3-1F4292D60A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607" y="621491"/>
            <a:ext cx="1682187" cy="4876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822624-9998-EDA3-B8D7-FBE3FCFBFBCC}"/>
              </a:ext>
            </a:extLst>
          </p:cNvPr>
          <p:cNvSpPr txBox="1"/>
          <p:nvPr/>
        </p:nvSpPr>
        <p:spPr>
          <a:xfrm>
            <a:off x="8898903" y="687699"/>
            <a:ext cx="31862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t"/>
            <a:r>
              <a:rPr lang="hu-HU" sz="800" b="1" i="0" cap="all" spc="60" dirty="0">
                <a:solidFill>
                  <a:schemeClr val="bg1">
                    <a:lumMod val="95000"/>
                  </a:schemeClr>
                </a:solidFill>
                <a:effectLst/>
                <a:latin typeface="Rubik"/>
                <a:ea typeface="Open Sans" panose="020B0606030504020204" pitchFamily="34" charset="0"/>
                <a:cs typeface="Open Sans" panose="020B0606030504020204" pitchFamily="34" charset="0"/>
              </a:rPr>
              <a:t>Elektronikai és Kommunikációs Rendszerek Intézet</a:t>
            </a:r>
          </a:p>
          <a:p>
            <a:pPr fontAlgn="t"/>
            <a:endParaRPr lang="hu-HU" sz="800" i="0" cap="all" spc="60" dirty="0">
              <a:solidFill>
                <a:schemeClr val="bg1">
                  <a:lumMod val="95000"/>
                </a:schemeClr>
              </a:solidFill>
              <a:effectLst/>
              <a:latin typeface="Rubik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t"/>
            <a:r>
              <a:rPr lang="hu-HU" sz="800" i="0" cap="all" spc="60" dirty="0">
                <a:solidFill>
                  <a:schemeClr val="bg1">
                    <a:lumMod val="95000"/>
                  </a:schemeClr>
                </a:solidFill>
                <a:effectLst/>
                <a:latin typeface="Rubik"/>
                <a:ea typeface="Open Sans" panose="020B0606030504020204" pitchFamily="34" charset="0"/>
                <a:cs typeface="Open Sans" panose="020B0606030504020204" pitchFamily="34" charset="0"/>
              </a:rPr>
              <a:t>Műszertechnikai és Automatizálási Tanszék </a:t>
            </a:r>
          </a:p>
        </p:txBody>
      </p:sp>
      <p:pic>
        <p:nvPicPr>
          <p:cNvPr id="5" name="Picture 6" descr="KVK MAI Oktatási portál: Minden kurzus">
            <a:extLst>
              <a:ext uri="{FF2B5EF4-FFF2-40B4-BE49-F238E27FC236}">
                <a16:creationId xmlns:a16="http://schemas.microsoft.com/office/drawing/2014/main" id="{DFFC201F-92D4-16F7-8C1D-339CA9F720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11"/>
          <a:stretch/>
        </p:blipFill>
        <p:spPr bwMode="auto">
          <a:xfrm>
            <a:off x="8127876" y="587260"/>
            <a:ext cx="705077" cy="54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161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5EB5F-D064-D747-9514-DAB589BE1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54597"/>
            <a:ext cx="10515600" cy="556101"/>
          </a:xfrm>
        </p:spPr>
        <p:txBody>
          <a:bodyPr/>
          <a:lstStyle/>
          <a:p>
            <a:r>
              <a:rPr lang="hu-HU" dirty="0"/>
              <a:t>Bírálói kérdések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EE2AAA-1B42-2D46-AD75-2389994F15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356176"/>
            <a:ext cx="10515600" cy="3910411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/>
              <a:t>1. kérdés: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/>
              <a:t>2. kérdés: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/>
              <a:t>3. kérdés: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dirty="0"/>
          </a:p>
        </p:txBody>
      </p:sp>
      <p:pic>
        <p:nvPicPr>
          <p:cNvPr id="4" name="Kép 9" descr="A képen szöveg látható&#10;&#10;Automatikusan generált leírás">
            <a:extLst>
              <a:ext uri="{FF2B5EF4-FFF2-40B4-BE49-F238E27FC236}">
                <a16:creationId xmlns:a16="http://schemas.microsoft.com/office/drawing/2014/main" id="{13EBC732-66E4-3F20-AA5A-D25A5E1327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607" y="621491"/>
            <a:ext cx="1682187" cy="4876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652023-84EC-9B6C-3F6B-03DB8105E80E}"/>
              </a:ext>
            </a:extLst>
          </p:cNvPr>
          <p:cNvSpPr txBox="1"/>
          <p:nvPr/>
        </p:nvSpPr>
        <p:spPr>
          <a:xfrm>
            <a:off x="8898903" y="687699"/>
            <a:ext cx="31862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t"/>
            <a:r>
              <a:rPr lang="hu-HU" sz="800" b="1" i="0" cap="all" spc="60" dirty="0">
                <a:solidFill>
                  <a:schemeClr val="bg1">
                    <a:lumMod val="95000"/>
                  </a:schemeClr>
                </a:solidFill>
                <a:effectLst/>
                <a:latin typeface="Rubik"/>
                <a:ea typeface="Open Sans" panose="020B0606030504020204" pitchFamily="34" charset="0"/>
                <a:cs typeface="Open Sans" panose="020B0606030504020204" pitchFamily="34" charset="0"/>
              </a:rPr>
              <a:t>Elektronikai és Kommunikációs Rendszerek Intézet</a:t>
            </a:r>
          </a:p>
          <a:p>
            <a:pPr fontAlgn="t"/>
            <a:endParaRPr lang="hu-HU" sz="800" i="0" cap="all" spc="60" dirty="0">
              <a:solidFill>
                <a:schemeClr val="bg1">
                  <a:lumMod val="95000"/>
                </a:schemeClr>
              </a:solidFill>
              <a:effectLst/>
              <a:latin typeface="Rubik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t"/>
            <a:r>
              <a:rPr lang="hu-HU" sz="800" i="0" cap="all" spc="60" dirty="0">
                <a:solidFill>
                  <a:schemeClr val="bg1">
                    <a:lumMod val="95000"/>
                  </a:schemeClr>
                </a:solidFill>
                <a:effectLst/>
                <a:latin typeface="Rubik"/>
                <a:ea typeface="Open Sans" panose="020B0606030504020204" pitchFamily="34" charset="0"/>
                <a:cs typeface="Open Sans" panose="020B0606030504020204" pitchFamily="34" charset="0"/>
              </a:rPr>
              <a:t>Műszertechnikai és Automatizálási Tanszék </a:t>
            </a:r>
          </a:p>
        </p:txBody>
      </p:sp>
      <p:pic>
        <p:nvPicPr>
          <p:cNvPr id="6" name="Picture 6" descr="KVK MAI Oktatási portál: Minden kurzus">
            <a:extLst>
              <a:ext uri="{FF2B5EF4-FFF2-40B4-BE49-F238E27FC236}">
                <a16:creationId xmlns:a16="http://schemas.microsoft.com/office/drawing/2014/main" id="{354201EB-4374-2BBD-E061-4E7620AE96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11"/>
          <a:stretch/>
        </p:blipFill>
        <p:spPr bwMode="auto">
          <a:xfrm>
            <a:off x="8127876" y="587260"/>
            <a:ext cx="705077" cy="54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335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58559F05-ED2E-CC5C-0B1B-67B7D474CD72}"/>
              </a:ext>
            </a:extLst>
          </p:cNvPr>
          <p:cNvSpPr txBox="1">
            <a:spLocks/>
          </p:cNvSpPr>
          <p:nvPr/>
        </p:nvSpPr>
        <p:spPr>
          <a:xfrm>
            <a:off x="838200" y="3170651"/>
            <a:ext cx="10515600" cy="942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hu-HU" sz="2400" dirty="0"/>
              <a:t>Név</a:t>
            </a:r>
          </a:p>
          <a:p>
            <a:endParaRPr lang="hu-HU" sz="2400" dirty="0"/>
          </a:p>
          <a:p>
            <a:r>
              <a:rPr lang="hu-HU" sz="2000" dirty="0"/>
              <a:t>Konzulens: név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89D2772C-2035-FB48-5E3E-16121E878F85}"/>
              </a:ext>
            </a:extLst>
          </p:cNvPr>
          <p:cNvSpPr txBox="1">
            <a:spLocks/>
          </p:cNvSpPr>
          <p:nvPr/>
        </p:nvSpPr>
        <p:spPr>
          <a:xfrm>
            <a:off x="838200" y="1904215"/>
            <a:ext cx="10515600" cy="9426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hu-HU"/>
              <a:t>Dolgozat címe</a:t>
            </a:r>
            <a:endParaRPr lang="hu-HU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06ADA00E-5EEF-36AA-5B04-42E890DA6168}"/>
              </a:ext>
            </a:extLst>
          </p:cNvPr>
          <p:cNvSpPr txBox="1">
            <a:spLocks/>
          </p:cNvSpPr>
          <p:nvPr/>
        </p:nvSpPr>
        <p:spPr>
          <a:xfrm>
            <a:off x="838200" y="3170651"/>
            <a:ext cx="10515600" cy="942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hu-HU" sz="2400" dirty="0">
                <a:solidFill>
                  <a:srgbClr val="151F39"/>
                </a:solidFill>
              </a:rPr>
              <a:t>Név</a:t>
            </a:r>
          </a:p>
          <a:p>
            <a:endParaRPr lang="hu-HU" sz="2400" dirty="0">
              <a:solidFill>
                <a:srgbClr val="151F39"/>
              </a:solidFill>
            </a:endParaRPr>
          </a:p>
          <a:p>
            <a:r>
              <a:rPr lang="hu-HU" sz="2000" dirty="0">
                <a:solidFill>
                  <a:srgbClr val="151F39"/>
                </a:solidFill>
              </a:rPr>
              <a:t>Konzulens: név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FC97B3B-536F-C22E-CFF2-EE29DACA3B39}"/>
              </a:ext>
            </a:extLst>
          </p:cNvPr>
          <p:cNvSpPr txBox="1"/>
          <p:nvPr/>
        </p:nvSpPr>
        <p:spPr>
          <a:xfrm>
            <a:off x="8898903" y="687699"/>
            <a:ext cx="31862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t"/>
            <a:r>
              <a:rPr lang="hu-HU" sz="800" b="1" i="0" cap="all" spc="60" dirty="0">
                <a:solidFill>
                  <a:srgbClr val="151F39"/>
                </a:solidFill>
                <a:effectLst/>
                <a:latin typeface="Rubik"/>
                <a:ea typeface="Open Sans" panose="020B0606030504020204" pitchFamily="34" charset="0"/>
                <a:cs typeface="Open Sans" panose="020B0606030504020204" pitchFamily="34" charset="0"/>
              </a:rPr>
              <a:t>Elektronikai és Kommunikációs Rendszerek Intézet</a:t>
            </a:r>
          </a:p>
          <a:p>
            <a:pPr fontAlgn="t"/>
            <a:endParaRPr lang="hu-HU" sz="800" i="0" cap="all" spc="60" dirty="0">
              <a:solidFill>
                <a:srgbClr val="151F39"/>
              </a:solidFill>
              <a:effectLst/>
              <a:latin typeface="Rubik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t"/>
            <a:r>
              <a:rPr lang="hu-HU" sz="800" i="0" cap="all" spc="60" dirty="0">
                <a:solidFill>
                  <a:srgbClr val="151F39"/>
                </a:solidFill>
                <a:effectLst/>
                <a:latin typeface="Rubik"/>
                <a:ea typeface="Open Sans" panose="020B0606030504020204" pitchFamily="34" charset="0"/>
                <a:cs typeface="Open Sans" panose="020B0606030504020204" pitchFamily="34" charset="0"/>
              </a:rPr>
              <a:t>Műszertechnikai és Automatizálási Tanszék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46FCAA1-F587-9E0E-6540-FBF69AF915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7477" r="36675" b="23521"/>
          <a:stretch/>
        </p:blipFill>
        <p:spPr bwMode="auto">
          <a:xfrm>
            <a:off x="8127876" y="663801"/>
            <a:ext cx="629625" cy="49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 descr="Text&#10;&#10;Description automatically generated">
            <a:extLst>
              <a:ext uri="{FF2B5EF4-FFF2-40B4-BE49-F238E27FC236}">
                <a16:creationId xmlns:a16="http://schemas.microsoft.com/office/drawing/2014/main" id="{1E001FE8-CD53-6F7A-E240-315794532C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607" y="663801"/>
            <a:ext cx="1682187" cy="48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020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A931CC6-6BDA-5EBF-124E-96EDBE2E71E3}"/>
              </a:ext>
            </a:extLst>
          </p:cNvPr>
          <p:cNvSpPr txBox="1"/>
          <p:nvPr/>
        </p:nvSpPr>
        <p:spPr>
          <a:xfrm>
            <a:off x="8898903" y="687699"/>
            <a:ext cx="31862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t"/>
            <a:r>
              <a:rPr lang="hu-HU" sz="800" b="1" i="0" cap="all" spc="60" dirty="0">
                <a:solidFill>
                  <a:srgbClr val="151F39"/>
                </a:solidFill>
                <a:effectLst/>
                <a:latin typeface="Rubik"/>
                <a:ea typeface="Open Sans" panose="020B0606030504020204" pitchFamily="34" charset="0"/>
                <a:cs typeface="Open Sans" panose="020B0606030504020204" pitchFamily="34" charset="0"/>
              </a:rPr>
              <a:t>Elektronikai és Kommunikációs Rendszerek Intézet</a:t>
            </a:r>
          </a:p>
          <a:p>
            <a:pPr fontAlgn="t"/>
            <a:endParaRPr lang="hu-HU" sz="800" i="0" cap="all" spc="60" dirty="0">
              <a:solidFill>
                <a:srgbClr val="151F39"/>
              </a:solidFill>
              <a:effectLst/>
              <a:latin typeface="Rubik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t"/>
            <a:r>
              <a:rPr lang="hu-HU" sz="800" i="0" cap="all" spc="60" dirty="0">
                <a:solidFill>
                  <a:srgbClr val="151F39"/>
                </a:solidFill>
                <a:effectLst/>
                <a:latin typeface="Rubik"/>
                <a:ea typeface="Open Sans" panose="020B0606030504020204" pitchFamily="34" charset="0"/>
                <a:cs typeface="Open Sans" panose="020B0606030504020204" pitchFamily="34" charset="0"/>
              </a:rPr>
              <a:t>Műszertechnikai és Automatizálási Tanszék 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6280CEE2-FABB-6AFA-FB52-C9B4549E71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7477" r="36675" b="23521"/>
          <a:stretch/>
        </p:blipFill>
        <p:spPr bwMode="auto">
          <a:xfrm>
            <a:off x="8127876" y="663801"/>
            <a:ext cx="629625" cy="49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3EE2A88F-A7DB-D5D4-4C07-F189123AED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607" y="663801"/>
            <a:ext cx="1682187" cy="48593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545F4BE-F9FE-2A4E-DE29-533654CEEEF1}"/>
              </a:ext>
            </a:extLst>
          </p:cNvPr>
          <p:cNvSpPr txBox="1">
            <a:spLocks/>
          </p:cNvSpPr>
          <p:nvPr/>
        </p:nvSpPr>
        <p:spPr>
          <a:xfrm>
            <a:off x="838200" y="1454597"/>
            <a:ext cx="10515600" cy="556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hu-HU"/>
              <a:t>Tartalom</a:t>
            </a:r>
            <a:endParaRPr lang="hu-HU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F205018-9860-3381-FD42-D7359DAD5D85}"/>
              </a:ext>
            </a:extLst>
          </p:cNvPr>
          <p:cNvSpPr txBox="1">
            <a:spLocks/>
          </p:cNvSpPr>
          <p:nvPr/>
        </p:nvSpPr>
        <p:spPr>
          <a:xfrm>
            <a:off x="838200" y="2356176"/>
            <a:ext cx="10515600" cy="39104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hu-HU">
                <a:solidFill>
                  <a:srgbClr val="151F39"/>
                </a:solidFill>
              </a:rPr>
              <a:t>A</a:t>
            </a:r>
          </a:p>
          <a:p>
            <a:pPr marL="457200" indent="-457200"/>
            <a:r>
              <a:rPr lang="hu-HU">
                <a:solidFill>
                  <a:srgbClr val="151F39"/>
                </a:solidFill>
              </a:rPr>
              <a:t>S</a:t>
            </a:r>
          </a:p>
          <a:p>
            <a:pPr marL="457200" indent="-457200"/>
            <a:r>
              <a:rPr lang="hu-HU">
                <a:solidFill>
                  <a:srgbClr val="151F39"/>
                </a:solidFill>
              </a:rPr>
              <a:t>D</a:t>
            </a:r>
          </a:p>
          <a:p>
            <a:pPr marL="457200" indent="-457200"/>
            <a:endParaRPr lang="hu-HU" dirty="0">
              <a:solidFill>
                <a:srgbClr val="151F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794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A931CC6-6BDA-5EBF-124E-96EDBE2E71E3}"/>
              </a:ext>
            </a:extLst>
          </p:cNvPr>
          <p:cNvSpPr txBox="1"/>
          <p:nvPr/>
        </p:nvSpPr>
        <p:spPr>
          <a:xfrm>
            <a:off x="8898903" y="687699"/>
            <a:ext cx="31862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t"/>
            <a:r>
              <a:rPr lang="hu-HU" sz="800" b="1" i="0" cap="all" spc="60" dirty="0">
                <a:solidFill>
                  <a:srgbClr val="151F39"/>
                </a:solidFill>
                <a:effectLst/>
                <a:latin typeface="Rubik"/>
                <a:ea typeface="Open Sans" panose="020B0606030504020204" pitchFamily="34" charset="0"/>
                <a:cs typeface="Open Sans" panose="020B0606030504020204" pitchFamily="34" charset="0"/>
              </a:rPr>
              <a:t>Elektronikai és Kommunikációs Rendszerek Intézet</a:t>
            </a:r>
          </a:p>
          <a:p>
            <a:pPr fontAlgn="t"/>
            <a:endParaRPr lang="hu-HU" sz="800" i="0" cap="all" spc="60" dirty="0">
              <a:solidFill>
                <a:srgbClr val="151F39"/>
              </a:solidFill>
              <a:effectLst/>
              <a:latin typeface="Rubik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t"/>
            <a:r>
              <a:rPr lang="hu-HU" sz="800" i="0" cap="all" spc="60" dirty="0">
                <a:solidFill>
                  <a:srgbClr val="151F39"/>
                </a:solidFill>
                <a:effectLst/>
                <a:latin typeface="Rubik"/>
                <a:ea typeface="Open Sans" panose="020B0606030504020204" pitchFamily="34" charset="0"/>
                <a:cs typeface="Open Sans" panose="020B0606030504020204" pitchFamily="34" charset="0"/>
              </a:rPr>
              <a:t>Műszertechnikai és Automatizálási Tanszék 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6280CEE2-FABB-6AFA-FB52-C9B4549E71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7477" r="36675" b="23521"/>
          <a:stretch/>
        </p:blipFill>
        <p:spPr bwMode="auto">
          <a:xfrm>
            <a:off x="8127876" y="663801"/>
            <a:ext cx="629625" cy="49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3EE2A88F-A7DB-D5D4-4C07-F189123AED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607" y="663801"/>
            <a:ext cx="1682187" cy="485937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605792-D70B-95C5-481C-2973C8B34EF6}"/>
              </a:ext>
            </a:extLst>
          </p:cNvPr>
          <p:cNvSpPr txBox="1">
            <a:spLocks/>
          </p:cNvSpPr>
          <p:nvPr/>
        </p:nvSpPr>
        <p:spPr>
          <a:xfrm>
            <a:off x="839787" y="1427746"/>
            <a:ext cx="5157787" cy="5355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4000" dirty="0">
                <a:solidFill>
                  <a:srgbClr val="151F39"/>
                </a:solidFill>
              </a:rPr>
              <a:t>Bevezetés, célok</a:t>
            </a:r>
            <a:endParaRPr lang="en-US" dirty="0">
              <a:solidFill>
                <a:srgbClr val="151F39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462ABE8-F8B8-FBC8-4985-7CB957635DCA}"/>
              </a:ext>
            </a:extLst>
          </p:cNvPr>
          <p:cNvSpPr txBox="1">
            <a:spLocks/>
          </p:cNvSpPr>
          <p:nvPr/>
        </p:nvSpPr>
        <p:spPr>
          <a:xfrm>
            <a:off x="862014" y="2367815"/>
            <a:ext cx="5157787" cy="38987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00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Ez lehet 2 dia is akár. </a:t>
            </a:r>
          </a:p>
          <a:p>
            <a:r>
              <a:rPr lang="hu-HU" sz="200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Asd</a:t>
            </a:r>
          </a:p>
          <a:p>
            <a:r>
              <a:rPr lang="hu-HU" sz="200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asd</a:t>
            </a:r>
            <a:endParaRPr lang="hu-HU" sz="2000" dirty="0">
              <a:solidFill>
                <a:srgbClr val="151F39"/>
              </a:solidFill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C345AC22-0188-B5D4-85D5-8866DE8FA5B7}"/>
              </a:ext>
            </a:extLst>
          </p:cNvPr>
          <p:cNvSpPr txBox="1">
            <a:spLocks/>
          </p:cNvSpPr>
          <p:nvPr/>
        </p:nvSpPr>
        <p:spPr>
          <a:xfrm>
            <a:off x="6194428" y="1475629"/>
            <a:ext cx="5183188" cy="4876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3600" dirty="0">
                <a:solidFill>
                  <a:srgbClr val="151F39"/>
                </a:solidFill>
              </a:rPr>
              <a:t>Specifikáció</a:t>
            </a:r>
            <a:endParaRPr lang="en-US" dirty="0">
              <a:solidFill>
                <a:srgbClr val="151F39"/>
              </a:solidFill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53400795-3AFF-105C-96C1-B737D2A3DBA5}"/>
              </a:ext>
            </a:extLst>
          </p:cNvPr>
          <p:cNvSpPr txBox="1">
            <a:spLocks/>
          </p:cNvSpPr>
          <p:nvPr/>
        </p:nvSpPr>
        <p:spPr>
          <a:xfrm>
            <a:off x="6172200" y="2367815"/>
            <a:ext cx="5183188" cy="38987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Asdf</a:t>
            </a:r>
            <a:endParaRPr lang="hu-HU" sz="2000">
              <a:solidFill>
                <a:srgbClr val="151F39"/>
              </a:solidFill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  <a:p>
            <a:r>
              <a:rPr lang="hu-HU" sz="200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Asd</a:t>
            </a:r>
          </a:p>
          <a:p>
            <a:endParaRPr lang="en-US" sz="2000" dirty="0">
              <a:solidFill>
                <a:srgbClr val="151F39"/>
              </a:solidFill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5058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A931CC6-6BDA-5EBF-124E-96EDBE2E71E3}"/>
              </a:ext>
            </a:extLst>
          </p:cNvPr>
          <p:cNvSpPr txBox="1"/>
          <p:nvPr/>
        </p:nvSpPr>
        <p:spPr>
          <a:xfrm>
            <a:off x="8898903" y="687699"/>
            <a:ext cx="31862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t"/>
            <a:r>
              <a:rPr lang="hu-HU" sz="800" b="1" i="0" cap="all" spc="60" dirty="0">
                <a:solidFill>
                  <a:srgbClr val="151F39"/>
                </a:solidFill>
                <a:effectLst/>
                <a:latin typeface="Rubik"/>
                <a:ea typeface="Open Sans" panose="020B0606030504020204" pitchFamily="34" charset="0"/>
                <a:cs typeface="Open Sans" panose="020B0606030504020204" pitchFamily="34" charset="0"/>
              </a:rPr>
              <a:t>Elektronikai és Kommunikációs Rendszerek Intézet</a:t>
            </a:r>
          </a:p>
          <a:p>
            <a:pPr fontAlgn="t"/>
            <a:endParaRPr lang="hu-HU" sz="800" i="0" cap="all" spc="60" dirty="0">
              <a:solidFill>
                <a:srgbClr val="151F39"/>
              </a:solidFill>
              <a:effectLst/>
              <a:latin typeface="Rubik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t"/>
            <a:r>
              <a:rPr lang="hu-HU" sz="800" i="0" cap="all" spc="60" dirty="0">
                <a:solidFill>
                  <a:srgbClr val="151F39"/>
                </a:solidFill>
                <a:effectLst/>
                <a:latin typeface="Rubik"/>
                <a:ea typeface="Open Sans" panose="020B0606030504020204" pitchFamily="34" charset="0"/>
                <a:cs typeface="Open Sans" panose="020B0606030504020204" pitchFamily="34" charset="0"/>
              </a:rPr>
              <a:t>Műszertechnikai és Automatizálási Tanszék 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6280CEE2-FABB-6AFA-FB52-C9B4549E71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7477" r="36675" b="23521"/>
          <a:stretch/>
        </p:blipFill>
        <p:spPr bwMode="auto">
          <a:xfrm>
            <a:off x="8127876" y="663801"/>
            <a:ext cx="629625" cy="49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3EE2A88F-A7DB-D5D4-4C07-F189123AED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607" y="663801"/>
            <a:ext cx="1682187" cy="485937"/>
          </a:xfrm>
          <a:prstGeom prst="rect">
            <a:avLst/>
          </a:prstGeom>
        </p:spPr>
      </p:pic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A1A1BE22-817A-90E9-B6DB-349B005C1B4E}"/>
              </a:ext>
            </a:extLst>
          </p:cNvPr>
          <p:cNvSpPr txBox="1">
            <a:spLocks/>
          </p:cNvSpPr>
          <p:nvPr/>
        </p:nvSpPr>
        <p:spPr>
          <a:xfrm>
            <a:off x="839787" y="1427746"/>
            <a:ext cx="5157787" cy="5355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4000" dirty="0">
                <a:solidFill>
                  <a:srgbClr val="151F39"/>
                </a:solidFill>
              </a:rPr>
              <a:t>Logikai rendszerterv</a:t>
            </a:r>
            <a:endParaRPr lang="en-US" dirty="0">
              <a:solidFill>
                <a:srgbClr val="151F39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AA0C34F-1EA8-E0C2-F3F5-D67292E9C681}"/>
              </a:ext>
            </a:extLst>
          </p:cNvPr>
          <p:cNvSpPr txBox="1">
            <a:spLocks/>
          </p:cNvSpPr>
          <p:nvPr/>
        </p:nvSpPr>
        <p:spPr>
          <a:xfrm>
            <a:off x="862015" y="13871"/>
            <a:ext cx="5233986" cy="38987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00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Ha szükséges hozzá szöveg (nem muszáj) </a:t>
            </a:r>
          </a:p>
          <a:p>
            <a:r>
              <a:rPr lang="hu-HU" sz="200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Asd</a:t>
            </a:r>
          </a:p>
          <a:p>
            <a:r>
              <a:rPr lang="hu-HU" sz="200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asd</a:t>
            </a:r>
            <a:endParaRPr lang="hu-HU" sz="2000" dirty="0">
              <a:solidFill>
                <a:srgbClr val="151F39"/>
              </a:solidFill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pic>
        <p:nvPicPr>
          <p:cNvPr id="11" name="Picture Placeholder 8">
            <a:extLst>
              <a:ext uri="{FF2B5EF4-FFF2-40B4-BE49-F238E27FC236}">
                <a16:creationId xmlns:a16="http://schemas.microsoft.com/office/drawing/2014/main" id="{2376FA72-8A8B-4D73-02CA-A3527C5587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98" r="23732"/>
          <a:stretch/>
        </p:blipFill>
        <p:spPr>
          <a:xfrm>
            <a:off x="8231188" y="1565609"/>
            <a:ext cx="2109961" cy="4031833"/>
          </a:xfrm>
          <a:prstGeom prst="rect">
            <a:avLst/>
          </a:prstGeom>
        </p:spPr>
      </p:pic>
      <p:sp>
        <p:nvSpPr>
          <p:cNvPr id="12" name="Szövegdoboz 12">
            <a:extLst>
              <a:ext uri="{FF2B5EF4-FFF2-40B4-BE49-F238E27FC236}">
                <a16:creationId xmlns:a16="http://schemas.microsoft.com/office/drawing/2014/main" id="{EDAA1454-9C25-4525-1B80-E9AE3B40BC25}"/>
              </a:ext>
            </a:extLst>
          </p:cNvPr>
          <p:cNvSpPr txBox="1"/>
          <p:nvPr/>
        </p:nvSpPr>
        <p:spPr>
          <a:xfrm>
            <a:off x="7835106" y="5706569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>
                <a:solidFill>
                  <a:srgbClr val="151F39"/>
                </a:solidFill>
              </a:rPr>
              <a:t>Kép</a:t>
            </a:r>
            <a:endParaRPr lang="hu-HU" dirty="0">
              <a:solidFill>
                <a:srgbClr val="151F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793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A931CC6-6BDA-5EBF-124E-96EDBE2E71E3}"/>
              </a:ext>
            </a:extLst>
          </p:cNvPr>
          <p:cNvSpPr txBox="1"/>
          <p:nvPr/>
        </p:nvSpPr>
        <p:spPr>
          <a:xfrm>
            <a:off x="8898903" y="687699"/>
            <a:ext cx="31862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t"/>
            <a:r>
              <a:rPr lang="hu-HU" sz="800" b="1" i="0" cap="all" spc="60" dirty="0">
                <a:solidFill>
                  <a:srgbClr val="151F39"/>
                </a:solidFill>
                <a:effectLst/>
                <a:latin typeface="Rubik"/>
                <a:ea typeface="Open Sans" panose="020B0606030504020204" pitchFamily="34" charset="0"/>
                <a:cs typeface="Open Sans" panose="020B0606030504020204" pitchFamily="34" charset="0"/>
              </a:rPr>
              <a:t>Elektronikai és Kommunikációs Rendszerek Intézet</a:t>
            </a:r>
          </a:p>
          <a:p>
            <a:pPr fontAlgn="t"/>
            <a:endParaRPr lang="hu-HU" sz="800" i="0" cap="all" spc="60" dirty="0">
              <a:solidFill>
                <a:srgbClr val="151F39"/>
              </a:solidFill>
              <a:effectLst/>
              <a:latin typeface="Rubik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t"/>
            <a:r>
              <a:rPr lang="hu-HU" sz="800" i="0" cap="all" spc="60" dirty="0">
                <a:solidFill>
                  <a:srgbClr val="151F39"/>
                </a:solidFill>
                <a:effectLst/>
                <a:latin typeface="Rubik"/>
                <a:ea typeface="Open Sans" panose="020B0606030504020204" pitchFamily="34" charset="0"/>
                <a:cs typeface="Open Sans" panose="020B0606030504020204" pitchFamily="34" charset="0"/>
              </a:rPr>
              <a:t>Műszertechnikai és Automatizálási Tanszék 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6280CEE2-FABB-6AFA-FB52-C9B4549E71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7477" r="36675" b="23521"/>
          <a:stretch/>
        </p:blipFill>
        <p:spPr bwMode="auto">
          <a:xfrm>
            <a:off x="8127876" y="663801"/>
            <a:ext cx="629625" cy="49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3EE2A88F-A7DB-D5D4-4C07-F189123AED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607" y="663801"/>
            <a:ext cx="1682187" cy="485937"/>
          </a:xfrm>
          <a:prstGeom prst="rect">
            <a:avLst/>
          </a:prstGeom>
        </p:spPr>
      </p:pic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A1A1BE22-817A-90E9-B6DB-349B005C1B4E}"/>
              </a:ext>
            </a:extLst>
          </p:cNvPr>
          <p:cNvSpPr txBox="1">
            <a:spLocks/>
          </p:cNvSpPr>
          <p:nvPr/>
        </p:nvSpPr>
        <p:spPr>
          <a:xfrm>
            <a:off x="839787" y="1427746"/>
            <a:ext cx="5157787" cy="5355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4000" dirty="0">
                <a:solidFill>
                  <a:srgbClr val="151F39"/>
                </a:solidFill>
              </a:rPr>
              <a:t>Fizikai rendszerterv</a:t>
            </a:r>
            <a:endParaRPr lang="en-US" dirty="0">
              <a:solidFill>
                <a:srgbClr val="151F39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AA0C34F-1EA8-E0C2-F3F5-D67292E9C681}"/>
              </a:ext>
            </a:extLst>
          </p:cNvPr>
          <p:cNvSpPr txBox="1">
            <a:spLocks/>
          </p:cNvSpPr>
          <p:nvPr/>
        </p:nvSpPr>
        <p:spPr>
          <a:xfrm>
            <a:off x="862015" y="2367815"/>
            <a:ext cx="5233986" cy="38987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00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Ha szükséges hozzá szöveg (nem muszáj) </a:t>
            </a:r>
          </a:p>
          <a:p>
            <a:r>
              <a:rPr lang="hu-HU" sz="200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Asd</a:t>
            </a:r>
          </a:p>
          <a:p>
            <a:r>
              <a:rPr lang="hu-HU" sz="200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asd</a:t>
            </a:r>
            <a:endParaRPr lang="hu-HU" sz="2000" dirty="0">
              <a:solidFill>
                <a:srgbClr val="151F39"/>
              </a:solidFill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pic>
        <p:nvPicPr>
          <p:cNvPr id="11" name="Picture Placeholder 8">
            <a:extLst>
              <a:ext uri="{FF2B5EF4-FFF2-40B4-BE49-F238E27FC236}">
                <a16:creationId xmlns:a16="http://schemas.microsoft.com/office/drawing/2014/main" id="{2376FA72-8A8B-4D73-02CA-A3527C5587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98" r="23732"/>
          <a:stretch/>
        </p:blipFill>
        <p:spPr>
          <a:xfrm>
            <a:off x="8231188" y="1565609"/>
            <a:ext cx="2109961" cy="4031833"/>
          </a:xfrm>
          <a:prstGeom prst="rect">
            <a:avLst/>
          </a:prstGeom>
        </p:spPr>
      </p:pic>
      <p:sp>
        <p:nvSpPr>
          <p:cNvPr id="12" name="Szövegdoboz 12">
            <a:extLst>
              <a:ext uri="{FF2B5EF4-FFF2-40B4-BE49-F238E27FC236}">
                <a16:creationId xmlns:a16="http://schemas.microsoft.com/office/drawing/2014/main" id="{EDAA1454-9C25-4525-1B80-E9AE3B40BC25}"/>
              </a:ext>
            </a:extLst>
          </p:cNvPr>
          <p:cNvSpPr txBox="1"/>
          <p:nvPr/>
        </p:nvSpPr>
        <p:spPr>
          <a:xfrm>
            <a:off x="7835106" y="5706569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>
                <a:solidFill>
                  <a:srgbClr val="151F39"/>
                </a:solidFill>
              </a:rPr>
              <a:t>Kép</a:t>
            </a:r>
            <a:endParaRPr lang="hu-HU" dirty="0">
              <a:solidFill>
                <a:srgbClr val="151F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7700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A931CC6-6BDA-5EBF-124E-96EDBE2E71E3}"/>
              </a:ext>
            </a:extLst>
          </p:cNvPr>
          <p:cNvSpPr txBox="1"/>
          <p:nvPr/>
        </p:nvSpPr>
        <p:spPr>
          <a:xfrm>
            <a:off x="8898903" y="687699"/>
            <a:ext cx="31862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t"/>
            <a:r>
              <a:rPr lang="hu-HU" sz="800" b="1" i="0" cap="all" spc="60" dirty="0">
                <a:solidFill>
                  <a:srgbClr val="151F39"/>
                </a:solidFill>
                <a:effectLst/>
                <a:latin typeface="Rubik"/>
                <a:ea typeface="Open Sans" panose="020B0606030504020204" pitchFamily="34" charset="0"/>
                <a:cs typeface="Open Sans" panose="020B0606030504020204" pitchFamily="34" charset="0"/>
              </a:rPr>
              <a:t>Elektronikai és Kommunikációs Rendszerek Intézet</a:t>
            </a:r>
          </a:p>
          <a:p>
            <a:pPr fontAlgn="t"/>
            <a:endParaRPr lang="hu-HU" sz="800" i="0" cap="all" spc="60" dirty="0">
              <a:solidFill>
                <a:srgbClr val="151F39"/>
              </a:solidFill>
              <a:effectLst/>
              <a:latin typeface="Rubik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t"/>
            <a:r>
              <a:rPr lang="hu-HU" sz="800" i="0" cap="all" spc="60" dirty="0">
                <a:solidFill>
                  <a:srgbClr val="151F39"/>
                </a:solidFill>
                <a:effectLst/>
                <a:latin typeface="Rubik"/>
                <a:ea typeface="Open Sans" panose="020B0606030504020204" pitchFamily="34" charset="0"/>
                <a:cs typeface="Open Sans" panose="020B0606030504020204" pitchFamily="34" charset="0"/>
              </a:rPr>
              <a:t>Műszertechnikai és Automatizálási Tanszék 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6280CEE2-FABB-6AFA-FB52-C9B4549E71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7477" r="36675" b="23521"/>
          <a:stretch/>
        </p:blipFill>
        <p:spPr bwMode="auto">
          <a:xfrm>
            <a:off x="8127876" y="663801"/>
            <a:ext cx="629625" cy="49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3EE2A88F-A7DB-D5D4-4C07-F189123AED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607" y="663801"/>
            <a:ext cx="1682187" cy="485937"/>
          </a:xfrm>
          <a:prstGeom prst="rect">
            <a:avLst/>
          </a:prstGeom>
        </p:spPr>
      </p:pic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A1A1BE22-817A-90E9-B6DB-349B005C1B4E}"/>
              </a:ext>
            </a:extLst>
          </p:cNvPr>
          <p:cNvSpPr txBox="1">
            <a:spLocks/>
          </p:cNvSpPr>
          <p:nvPr/>
        </p:nvSpPr>
        <p:spPr>
          <a:xfrm>
            <a:off x="839787" y="1427746"/>
            <a:ext cx="5157787" cy="5355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4000" dirty="0">
                <a:solidFill>
                  <a:srgbClr val="151F39"/>
                </a:solidFill>
              </a:rPr>
              <a:t>Megoldás ismertetése</a:t>
            </a:r>
            <a:endParaRPr lang="en-US" dirty="0">
              <a:solidFill>
                <a:srgbClr val="151F39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AA0C34F-1EA8-E0C2-F3F5-D67292E9C681}"/>
              </a:ext>
            </a:extLst>
          </p:cNvPr>
          <p:cNvSpPr txBox="1">
            <a:spLocks/>
          </p:cNvSpPr>
          <p:nvPr/>
        </p:nvSpPr>
        <p:spPr>
          <a:xfrm>
            <a:off x="862015" y="2367815"/>
            <a:ext cx="5233986" cy="38987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000" dirty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Témától függően, lehet más is a cím</a:t>
            </a:r>
          </a:p>
          <a:p>
            <a:r>
              <a:rPr lang="hu-HU" sz="2000" dirty="0" err="1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Asd</a:t>
            </a:r>
            <a:endParaRPr lang="hu-HU" sz="2000" dirty="0">
              <a:solidFill>
                <a:srgbClr val="151F39"/>
              </a:solidFill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  <a:p>
            <a:r>
              <a:rPr lang="hu-HU" sz="2000" dirty="0" err="1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asd</a:t>
            </a:r>
            <a:endParaRPr lang="hu-HU" sz="2000" dirty="0">
              <a:solidFill>
                <a:srgbClr val="151F39"/>
              </a:solidFill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pic>
        <p:nvPicPr>
          <p:cNvPr id="11" name="Picture Placeholder 8">
            <a:extLst>
              <a:ext uri="{FF2B5EF4-FFF2-40B4-BE49-F238E27FC236}">
                <a16:creationId xmlns:a16="http://schemas.microsoft.com/office/drawing/2014/main" id="{2376FA72-8A8B-4D73-02CA-A3527C5587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98" r="23732"/>
          <a:stretch/>
        </p:blipFill>
        <p:spPr>
          <a:xfrm>
            <a:off x="8231188" y="1565609"/>
            <a:ext cx="2109961" cy="4031833"/>
          </a:xfrm>
          <a:prstGeom prst="rect">
            <a:avLst/>
          </a:prstGeom>
        </p:spPr>
      </p:pic>
      <p:sp>
        <p:nvSpPr>
          <p:cNvPr id="12" name="Szövegdoboz 12">
            <a:extLst>
              <a:ext uri="{FF2B5EF4-FFF2-40B4-BE49-F238E27FC236}">
                <a16:creationId xmlns:a16="http://schemas.microsoft.com/office/drawing/2014/main" id="{EDAA1454-9C25-4525-1B80-E9AE3B40BC25}"/>
              </a:ext>
            </a:extLst>
          </p:cNvPr>
          <p:cNvSpPr txBox="1"/>
          <p:nvPr/>
        </p:nvSpPr>
        <p:spPr>
          <a:xfrm>
            <a:off x="7835106" y="5706569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>
                <a:solidFill>
                  <a:srgbClr val="151F39"/>
                </a:solidFill>
              </a:rPr>
              <a:t>Kép</a:t>
            </a:r>
            <a:endParaRPr lang="hu-HU" dirty="0">
              <a:solidFill>
                <a:srgbClr val="151F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0840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A931CC6-6BDA-5EBF-124E-96EDBE2E71E3}"/>
              </a:ext>
            </a:extLst>
          </p:cNvPr>
          <p:cNvSpPr txBox="1"/>
          <p:nvPr/>
        </p:nvSpPr>
        <p:spPr>
          <a:xfrm>
            <a:off x="8898903" y="687699"/>
            <a:ext cx="31862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t"/>
            <a:r>
              <a:rPr lang="hu-HU" sz="800" b="1" i="0" cap="all" spc="60" dirty="0">
                <a:solidFill>
                  <a:srgbClr val="151F39"/>
                </a:solidFill>
                <a:effectLst/>
                <a:latin typeface="Rubik"/>
                <a:ea typeface="Open Sans" panose="020B0606030504020204" pitchFamily="34" charset="0"/>
                <a:cs typeface="Open Sans" panose="020B0606030504020204" pitchFamily="34" charset="0"/>
              </a:rPr>
              <a:t>Elektronikai és Kommunikációs Rendszerek Intézet</a:t>
            </a:r>
          </a:p>
          <a:p>
            <a:pPr fontAlgn="t"/>
            <a:endParaRPr lang="hu-HU" sz="800" i="0" cap="all" spc="60" dirty="0">
              <a:solidFill>
                <a:srgbClr val="151F39"/>
              </a:solidFill>
              <a:effectLst/>
              <a:latin typeface="Rubik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t"/>
            <a:r>
              <a:rPr lang="hu-HU" sz="800" i="0" cap="all" spc="60" dirty="0">
                <a:solidFill>
                  <a:srgbClr val="151F39"/>
                </a:solidFill>
                <a:effectLst/>
                <a:latin typeface="Rubik"/>
                <a:ea typeface="Open Sans" panose="020B0606030504020204" pitchFamily="34" charset="0"/>
                <a:cs typeface="Open Sans" panose="020B0606030504020204" pitchFamily="34" charset="0"/>
              </a:rPr>
              <a:t>Műszertechnikai és Automatizálási Tanszék 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6280CEE2-FABB-6AFA-FB52-C9B4549E71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7477" r="36675" b="23521"/>
          <a:stretch/>
        </p:blipFill>
        <p:spPr bwMode="auto">
          <a:xfrm>
            <a:off x="8127876" y="663801"/>
            <a:ext cx="629625" cy="49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3EE2A88F-A7DB-D5D4-4C07-F189123AED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607" y="663801"/>
            <a:ext cx="1682187" cy="485937"/>
          </a:xfrm>
          <a:prstGeom prst="rect">
            <a:avLst/>
          </a:prstGeom>
        </p:spPr>
      </p:pic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A1A1BE22-817A-90E9-B6DB-349B005C1B4E}"/>
              </a:ext>
            </a:extLst>
          </p:cNvPr>
          <p:cNvSpPr txBox="1">
            <a:spLocks/>
          </p:cNvSpPr>
          <p:nvPr/>
        </p:nvSpPr>
        <p:spPr>
          <a:xfrm>
            <a:off x="839787" y="1427746"/>
            <a:ext cx="5157787" cy="5355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4000" dirty="0">
                <a:solidFill>
                  <a:srgbClr val="151F39"/>
                </a:solidFill>
              </a:rPr>
              <a:t>Szoftveres háttér</a:t>
            </a:r>
            <a:endParaRPr lang="en-US" dirty="0">
              <a:solidFill>
                <a:srgbClr val="151F39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AA0C34F-1EA8-E0C2-F3F5-D67292E9C681}"/>
              </a:ext>
            </a:extLst>
          </p:cNvPr>
          <p:cNvSpPr txBox="1">
            <a:spLocks/>
          </p:cNvSpPr>
          <p:nvPr/>
        </p:nvSpPr>
        <p:spPr>
          <a:xfrm>
            <a:off x="862015" y="2367815"/>
            <a:ext cx="5233986" cy="38987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000" dirty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Témától függően, lehet más is a cím</a:t>
            </a:r>
          </a:p>
          <a:p>
            <a:r>
              <a:rPr lang="hu-HU" sz="2000" dirty="0" err="1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Asd</a:t>
            </a:r>
            <a:endParaRPr lang="hu-HU" sz="2000" dirty="0">
              <a:solidFill>
                <a:srgbClr val="151F39"/>
              </a:solidFill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  <a:p>
            <a:r>
              <a:rPr lang="hu-HU" sz="2000" dirty="0" err="1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asd</a:t>
            </a:r>
            <a:endParaRPr lang="hu-HU" sz="2000" dirty="0">
              <a:solidFill>
                <a:srgbClr val="151F39"/>
              </a:solidFill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pic>
        <p:nvPicPr>
          <p:cNvPr id="11" name="Picture Placeholder 8">
            <a:extLst>
              <a:ext uri="{FF2B5EF4-FFF2-40B4-BE49-F238E27FC236}">
                <a16:creationId xmlns:a16="http://schemas.microsoft.com/office/drawing/2014/main" id="{2376FA72-8A8B-4D73-02CA-A3527C5587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98" r="23732"/>
          <a:stretch/>
        </p:blipFill>
        <p:spPr>
          <a:xfrm>
            <a:off x="8231188" y="1565609"/>
            <a:ext cx="2109961" cy="4031833"/>
          </a:xfrm>
          <a:prstGeom prst="rect">
            <a:avLst/>
          </a:prstGeom>
        </p:spPr>
      </p:pic>
      <p:sp>
        <p:nvSpPr>
          <p:cNvPr id="12" name="Szövegdoboz 12">
            <a:extLst>
              <a:ext uri="{FF2B5EF4-FFF2-40B4-BE49-F238E27FC236}">
                <a16:creationId xmlns:a16="http://schemas.microsoft.com/office/drawing/2014/main" id="{EDAA1454-9C25-4525-1B80-E9AE3B40BC25}"/>
              </a:ext>
            </a:extLst>
          </p:cNvPr>
          <p:cNvSpPr txBox="1"/>
          <p:nvPr/>
        </p:nvSpPr>
        <p:spPr>
          <a:xfrm>
            <a:off x="7835106" y="5706569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>
                <a:solidFill>
                  <a:srgbClr val="151F39"/>
                </a:solidFill>
              </a:rPr>
              <a:t>Kép</a:t>
            </a:r>
            <a:endParaRPr lang="hu-HU" dirty="0">
              <a:solidFill>
                <a:srgbClr val="151F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413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5EB5F-D064-D747-9514-DAB589BE1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54597"/>
            <a:ext cx="10515600" cy="556101"/>
          </a:xfrm>
        </p:spPr>
        <p:txBody>
          <a:bodyPr/>
          <a:lstStyle/>
          <a:p>
            <a:r>
              <a:rPr lang="hu-HU" dirty="0"/>
              <a:t>Tartalom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EE2AAA-1B42-2D46-AD75-2389994F15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356176"/>
            <a:ext cx="10515600" cy="3910411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/>
              <a:t>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/>
              <a:t>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/>
              <a:t>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dirty="0"/>
          </a:p>
        </p:txBody>
      </p:sp>
      <p:pic>
        <p:nvPicPr>
          <p:cNvPr id="4" name="Kép 9" descr="A képen szöveg látható&#10;&#10;Automatikusan generált leírás">
            <a:extLst>
              <a:ext uri="{FF2B5EF4-FFF2-40B4-BE49-F238E27FC236}">
                <a16:creationId xmlns:a16="http://schemas.microsoft.com/office/drawing/2014/main" id="{715B392D-89F7-C293-58D0-E245870FA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607" y="621491"/>
            <a:ext cx="1682187" cy="4876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D32F6B-43F6-EA33-6B7F-CB22BD2870BA}"/>
              </a:ext>
            </a:extLst>
          </p:cNvPr>
          <p:cNvSpPr txBox="1"/>
          <p:nvPr/>
        </p:nvSpPr>
        <p:spPr>
          <a:xfrm>
            <a:off x="8898903" y="687699"/>
            <a:ext cx="31862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t"/>
            <a:r>
              <a:rPr lang="hu-HU" sz="800" b="1" i="0" cap="all" spc="60" dirty="0">
                <a:solidFill>
                  <a:schemeClr val="bg1">
                    <a:lumMod val="95000"/>
                  </a:schemeClr>
                </a:solidFill>
                <a:effectLst/>
                <a:latin typeface="Rubik"/>
                <a:ea typeface="Open Sans" panose="020B0606030504020204" pitchFamily="34" charset="0"/>
                <a:cs typeface="Open Sans" panose="020B0606030504020204" pitchFamily="34" charset="0"/>
              </a:rPr>
              <a:t>Elektronikai és Kommunikációs Rendszerek Intézet</a:t>
            </a:r>
          </a:p>
          <a:p>
            <a:pPr fontAlgn="t"/>
            <a:endParaRPr lang="hu-HU" sz="800" i="0" cap="all" spc="60" dirty="0">
              <a:solidFill>
                <a:schemeClr val="bg1">
                  <a:lumMod val="95000"/>
                </a:schemeClr>
              </a:solidFill>
              <a:effectLst/>
              <a:latin typeface="Rubik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t"/>
            <a:r>
              <a:rPr lang="hu-HU" sz="800" i="0" cap="all" spc="60" dirty="0">
                <a:solidFill>
                  <a:schemeClr val="bg1">
                    <a:lumMod val="95000"/>
                  </a:schemeClr>
                </a:solidFill>
                <a:effectLst/>
                <a:latin typeface="Rubik"/>
                <a:ea typeface="Open Sans" panose="020B0606030504020204" pitchFamily="34" charset="0"/>
                <a:cs typeface="Open Sans" panose="020B0606030504020204" pitchFamily="34" charset="0"/>
              </a:rPr>
              <a:t>Műszertechnikai és Automatizálási Tanszék </a:t>
            </a:r>
          </a:p>
        </p:txBody>
      </p:sp>
      <p:pic>
        <p:nvPicPr>
          <p:cNvPr id="6" name="Picture 6" descr="KVK MAI Oktatási portál: Minden kurzus">
            <a:extLst>
              <a:ext uri="{FF2B5EF4-FFF2-40B4-BE49-F238E27FC236}">
                <a16:creationId xmlns:a16="http://schemas.microsoft.com/office/drawing/2014/main" id="{3AD4D04B-C910-F425-7AB5-6DA4D3E2E3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11"/>
          <a:stretch/>
        </p:blipFill>
        <p:spPr bwMode="auto">
          <a:xfrm>
            <a:off x="8127876" y="587260"/>
            <a:ext cx="705077" cy="54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050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A931CC6-6BDA-5EBF-124E-96EDBE2E71E3}"/>
              </a:ext>
            </a:extLst>
          </p:cNvPr>
          <p:cNvSpPr txBox="1"/>
          <p:nvPr/>
        </p:nvSpPr>
        <p:spPr>
          <a:xfrm>
            <a:off x="8898903" y="687699"/>
            <a:ext cx="31862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t"/>
            <a:r>
              <a:rPr lang="hu-HU" sz="800" b="1" i="0" cap="all" spc="60" dirty="0">
                <a:solidFill>
                  <a:srgbClr val="151F39"/>
                </a:solidFill>
                <a:effectLst/>
                <a:latin typeface="Rubik"/>
                <a:ea typeface="Open Sans" panose="020B0606030504020204" pitchFamily="34" charset="0"/>
                <a:cs typeface="Open Sans" panose="020B0606030504020204" pitchFamily="34" charset="0"/>
              </a:rPr>
              <a:t>Elektronikai és Kommunikációs Rendszerek Intézet</a:t>
            </a:r>
          </a:p>
          <a:p>
            <a:pPr fontAlgn="t"/>
            <a:endParaRPr lang="hu-HU" sz="800" i="0" cap="all" spc="60" dirty="0">
              <a:solidFill>
                <a:srgbClr val="151F39"/>
              </a:solidFill>
              <a:effectLst/>
              <a:latin typeface="Rubik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t"/>
            <a:r>
              <a:rPr lang="hu-HU" sz="800" i="0" cap="all" spc="60" dirty="0">
                <a:solidFill>
                  <a:srgbClr val="151F39"/>
                </a:solidFill>
                <a:effectLst/>
                <a:latin typeface="Rubik"/>
                <a:ea typeface="Open Sans" panose="020B0606030504020204" pitchFamily="34" charset="0"/>
                <a:cs typeface="Open Sans" panose="020B0606030504020204" pitchFamily="34" charset="0"/>
              </a:rPr>
              <a:t>Műszertechnikai és Automatizálási Tanszék 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6280CEE2-FABB-6AFA-FB52-C9B4549E71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7477" r="36675" b="23521"/>
          <a:stretch/>
        </p:blipFill>
        <p:spPr bwMode="auto">
          <a:xfrm>
            <a:off x="8127876" y="663801"/>
            <a:ext cx="629625" cy="49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3EE2A88F-A7DB-D5D4-4C07-F189123AED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607" y="663801"/>
            <a:ext cx="1682187" cy="485937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FBB24B-BB3F-E5EC-7A20-650DA379E79F}"/>
              </a:ext>
            </a:extLst>
          </p:cNvPr>
          <p:cNvSpPr txBox="1">
            <a:spLocks/>
          </p:cNvSpPr>
          <p:nvPr/>
        </p:nvSpPr>
        <p:spPr>
          <a:xfrm>
            <a:off x="839788" y="1427746"/>
            <a:ext cx="9723438" cy="5355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4000" dirty="0">
                <a:solidFill>
                  <a:srgbClr val="151F39"/>
                </a:solidFill>
              </a:rPr>
              <a:t>Eredmények/Működés ismertetése</a:t>
            </a:r>
            <a:endParaRPr lang="en-US" dirty="0">
              <a:solidFill>
                <a:srgbClr val="151F39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E1AE8B8-44F0-2D1D-D597-B124675D9BC2}"/>
              </a:ext>
            </a:extLst>
          </p:cNvPr>
          <p:cNvSpPr txBox="1">
            <a:spLocks/>
          </p:cNvSpPr>
          <p:nvPr/>
        </p:nvSpPr>
        <p:spPr>
          <a:xfrm>
            <a:off x="862015" y="2367815"/>
            <a:ext cx="5233986" cy="38987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000" dirty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Témától függő a cím.</a:t>
            </a:r>
          </a:p>
          <a:p>
            <a:r>
              <a:rPr lang="hu-HU" sz="2000" dirty="0" err="1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Asd</a:t>
            </a:r>
            <a:endParaRPr lang="hu-HU" sz="2000" dirty="0">
              <a:solidFill>
                <a:srgbClr val="151F39"/>
              </a:solidFill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  <a:p>
            <a:r>
              <a:rPr lang="hu-HU" sz="2000" dirty="0" err="1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asd</a:t>
            </a:r>
            <a:endParaRPr lang="hu-HU" sz="2000" dirty="0">
              <a:solidFill>
                <a:srgbClr val="151F39"/>
              </a:solidFill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pic>
        <p:nvPicPr>
          <p:cNvPr id="5" name="Picture Placeholder 8">
            <a:extLst>
              <a:ext uri="{FF2B5EF4-FFF2-40B4-BE49-F238E27FC236}">
                <a16:creationId xmlns:a16="http://schemas.microsoft.com/office/drawing/2014/main" id="{37D33C9C-3803-6839-D2C2-9DE4FB4C92D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98" r="23732"/>
          <a:stretch/>
        </p:blipFill>
        <p:spPr>
          <a:xfrm>
            <a:off x="8386958" y="2281884"/>
            <a:ext cx="1735116" cy="3315558"/>
          </a:xfrm>
          <a:prstGeom prst="rect">
            <a:avLst/>
          </a:prstGeom>
        </p:spPr>
      </p:pic>
      <p:sp>
        <p:nvSpPr>
          <p:cNvPr id="6" name="Szövegdoboz 12">
            <a:extLst>
              <a:ext uri="{FF2B5EF4-FFF2-40B4-BE49-F238E27FC236}">
                <a16:creationId xmlns:a16="http://schemas.microsoft.com/office/drawing/2014/main" id="{DFE6B0F5-5173-5FCF-60F1-155662258F51}"/>
              </a:ext>
            </a:extLst>
          </p:cNvPr>
          <p:cNvSpPr txBox="1"/>
          <p:nvPr/>
        </p:nvSpPr>
        <p:spPr>
          <a:xfrm>
            <a:off x="7835106" y="5706569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>
                <a:solidFill>
                  <a:srgbClr val="151F39"/>
                </a:solidFill>
              </a:rPr>
              <a:t>Kép</a:t>
            </a:r>
            <a:endParaRPr lang="hu-HU" dirty="0">
              <a:solidFill>
                <a:srgbClr val="151F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8629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A931CC6-6BDA-5EBF-124E-96EDBE2E71E3}"/>
              </a:ext>
            </a:extLst>
          </p:cNvPr>
          <p:cNvSpPr txBox="1"/>
          <p:nvPr/>
        </p:nvSpPr>
        <p:spPr>
          <a:xfrm>
            <a:off x="8898903" y="687699"/>
            <a:ext cx="31862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t"/>
            <a:r>
              <a:rPr lang="hu-HU" sz="800" b="1" i="0" cap="all" spc="60" dirty="0">
                <a:solidFill>
                  <a:srgbClr val="151F39"/>
                </a:solidFill>
                <a:effectLst/>
                <a:latin typeface="Rubik"/>
                <a:ea typeface="Open Sans" panose="020B0606030504020204" pitchFamily="34" charset="0"/>
                <a:cs typeface="Open Sans" panose="020B0606030504020204" pitchFamily="34" charset="0"/>
              </a:rPr>
              <a:t>Elektronikai és Kommunikációs Rendszerek Intézet</a:t>
            </a:r>
          </a:p>
          <a:p>
            <a:pPr fontAlgn="t"/>
            <a:endParaRPr lang="hu-HU" sz="800" i="0" cap="all" spc="60" dirty="0">
              <a:solidFill>
                <a:srgbClr val="151F39"/>
              </a:solidFill>
              <a:effectLst/>
              <a:latin typeface="Rubik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t"/>
            <a:r>
              <a:rPr lang="hu-HU" sz="800" i="0" cap="all" spc="60" dirty="0">
                <a:solidFill>
                  <a:srgbClr val="151F39"/>
                </a:solidFill>
                <a:effectLst/>
                <a:latin typeface="Rubik"/>
                <a:ea typeface="Open Sans" panose="020B0606030504020204" pitchFamily="34" charset="0"/>
                <a:cs typeface="Open Sans" panose="020B0606030504020204" pitchFamily="34" charset="0"/>
              </a:rPr>
              <a:t>Műszertechnikai és Automatizálási Tanszék 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6280CEE2-FABB-6AFA-FB52-C9B4549E71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7477" r="36675" b="23521"/>
          <a:stretch/>
        </p:blipFill>
        <p:spPr bwMode="auto">
          <a:xfrm>
            <a:off x="8127876" y="663801"/>
            <a:ext cx="629625" cy="49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3EE2A88F-A7DB-D5D4-4C07-F189123AED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607" y="663801"/>
            <a:ext cx="1682187" cy="485937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FBB24B-BB3F-E5EC-7A20-650DA379E79F}"/>
              </a:ext>
            </a:extLst>
          </p:cNvPr>
          <p:cNvSpPr txBox="1">
            <a:spLocks/>
          </p:cNvSpPr>
          <p:nvPr/>
        </p:nvSpPr>
        <p:spPr>
          <a:xfrm>
            <a:off x="839788" y="1427746"/>
            <a:ext cx="9723438" cy="5355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4000" dirty="0">
                <a:solidFill>
                  <a:srgbClr val="151F39"/>
                </a:solidFill>
              </a:rPr>
              <a:t>Fejlesztési lehetőségek</a:t>
            </a:r>
            <a:endParaRPr lang="en-US" dirty="0">
              <a:solidFill>
                <a:srgbClr val="151F39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E1AE8B8-44F0-2D1D-D597-B124675D9BC2}"/>
              </a:ext>
            </a:extLst>
          </p:cNvPr>
          <p:cNvSpPr txBox="1">
            <a:spLocks/>
          </p:cNvSpPr>
          <p:nvPr/>
        </p:nvSpPr>
        <p:spPr>
          <a:xfrm>
            <a:off x="862015" y="2367815"/>
            <a:ext cx="5233986" cy="38987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000" dirty="0" err="1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Asd</a:t>
            </a:r>
            <a:endParaRPr lang="hu-HU" sz="2000" dirty="0">
              <a:solidFill>
                <a:srgbClr val="151F39"/>
              </a:solidFill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  <a:p>
            <a:r>
              <a:rPr lang="hu-HU" sz="2000" dirty="0" err="1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asd</a:t>
            </a:r>
            <a:endParaRPr lang="hu-HU" sz="2000" dirty="0">
              <a:solidFill>
                <a:srgbClr val="151F39"/>
              </a:solidFill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pic>
        <p:nvPicPr>
          <p:cNvPr id="5" name="Picture Placeholder 8">
            <a:extLst>
              <a:ext uri="{FF2B5EF4-FFF2-40B4-BE49-F238E27FC236}">
                <a16:creationId xmlns:a16="http://schemas.microsoft.com/office/drawing/2014/main" id="{37D33C9C-3803-6839-D2C2-9DE4FB4C92D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98" r="23732"/>
          <a:stretch/>
        </p:blipFill>
        <p:spPr>
          <a:xfrm>
            <a:off x="8386958" y="2281884"/>
            <a:ext cx="1735116" cy="3315558"/>
          </a:xfrm>
          <a:prstGeom prst="rect">
            <a:avLst/>
          </a:prstGeom>
        </p:spPr>
      </p:pic>
      <p:sp>
        <p:nvSpPr>
          <p:cNvPr id="6" name="Szövegdoboz 12">
            <a:extLst>
              <a:ext uri="{FF2B5EF4-FFF2-40B4-BE49-F238E27FC236}">
                <a16:creationId xmlns:a16="http://schemas.microsoft.com/office/drawing/2014/main" id="{DFE6B0F5-5173-5FCF-60F1-155662258F51}"/>
              </a:ext>
            </a:extLst>
          </p:cNvPr>
          <p:cNvSpPr txBox="1"/>
          <p:nvPr/>
        </p:nvSpPr>
        <p:spPr>
          <a:xfrm>
            <a:off x="7835106" y="5706569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>
                <a:solidFill>
                  <a:srgbClr val="151F39"/>
                </a:solidFill>
              </a:rPr>
              <a:t>Kép</a:t>
            </a:r>
            <a:endParaRPr lang="hu-HU" dirty="0">
              <a:solidFill>
                <a:srgbClr val="151F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3983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A931CC6-6BDA-5EBF-124E-96EDBE2E71E3}"/>
              </a:ext>
            </a:extLst>
          </p:cNvPr>
          <p:cNvSpPr txBox="1"/>
          <p:nvPr/>
        </p:nvSpPr>
        <p:spPr>
          <a:xfrm>
            <a:off x="8898903" y="687699"/>
            <a:ext cx="31862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t"/>
            <a:r>
              <a:rPr lang="hu-HU" sz="800" b="1" i="0" cap="all" spc="60" dirty="0">
                <a:solidFill>
                  <a:srgbClr val="151F39"/>
                </a:solidFill>
                <a:effectLst/>
                <a:latin typeface="Rubik"/>
                <a:ea typeface="Open Sans" panose="020B0606030504020204" pitchFamily="34" charset="0"/>
                <a:cs typeface="Open Sans" panose="020B0606030504020204" pitchFamily="34" charset="0"/>
              </a:rPr>
              <a:t>Elektronikai és Kommunikációs Rendszerek Intézet</a:t>
            </a:r>
          </a:p>
          <a:p>
            <a:pPr fontAlgn="t"/>
            <a:endParaRPr lang="hu-HU" sz="800" i="0" cap="all" spc="60" dirty="0">
              <a:solidFill>
                <a:srgbClr val="151F39"/>
              </a:solidFill>
              <a:effectLst/>
              <a:latin typeface="Rubik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t"/>
            <a:r>
              <a:rPr lang="hu-HU" sz="800" i="0" cap="all" spc="60" dirty="0">
                <a:solidFill>
                  <a:srgbClr val="151F39"/>
                </a:solidFill>
                <a:effectLst/>
                <a:latin typeface="Rubik"/>
                <a:ea typeface="Open Sans" panose="020B0606030504020204" pitchFamily="34" charset="0"/>
                <a:cs typeface="Open Sans" panose="020B0606030504020204" pitchFamily="34" charset="0"/>
              </a:rPr>
              <a:t>Műszertechnikai és Automatizálási Tanszék 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6280CEE2-FABB-6AFA-FB52-C9B4549E71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7477" r="36675" b="23521"/>
          <a:stretch/>
        </p:blipFill>
        <p:spPr bwMode="auto">
          <a:xfrm>
            <a:off x="8127876" y="663801"/>
            <a:ext cx="629625" cy="49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3EE2A88F-A7DB-D5D4-4C07-F189123AED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607" y="663801"/>
            <a:ext cx="1682187" cy="485937"/>
          </a:xfrm>
          <a:prstGeom prst="rect">
            <a:avLst/>
          </a:prstGeom>
        </p:spPr>
      </p:pic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A1A1BE22-817A-90E9-B6DB-349B005C1B4E}"/>
              </a:ext>
            </a:extLst>
          </p:cNvPr>
          <p:cNvSpPr txBox="1">
            <a:spLocks/>
          </p:cNvSpPr>
          <p:nvPr/>
        </p:nvSpPr>
        <p:spPr>
          <a:xfrm>
            <a:off x="839787" y="1427746"/>
            <a:ext cx="5157787" cy="5355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4000" dirty="0">
                <a:solidFill>
                  <a:srgbClr val="151F39"/>
                </a:solidFill>
              </a:rPr>
              <a:t>Összegzés</a:t>
            </a:r>
            <a:endParaRPr lang="en-US" dirty="0">
              <a:solidFill>
                <a:srgbClr val="151F39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AA0C34F-1EA8-E0C2-F3F5-D67292E9C681}"/>
              </a:ext>
            </a:extLst>
          </p:cNvPr>
          <p:cNvSpPr txBox="1">
            <a:spLocks/>
          </p:cNvSpPr>
          <p:nvPr/>
        </p:nvSpPr>
        <p:spPr>
          <a:xfrm>
            <a:off x="862015" y="2367815"/>
            <a:ext cx="5233986" cy="38987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000" dirty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Mi mindent sikerült megvalósítani</a:t>
            </a:r>
          </a:p>
          <a:p>
            <a:r>
              <a:rPr lang="hu-HU" sz="2000" dirty="0" err="1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Asd</a:t>
            </a:r>
            <a:endParaRPr lang="hu-HU" sz="2000" dirty="0">
              <a:solidFill>
                <a:srgbClr val="151F39"/>
              </a:solidFill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  <a:p>
            <a:r>
              <a:rPr lang="hu-HU" sz="2000" dirty="0" err="1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asd</a:t>
            </a:r>
            <a:endParaRPr lang="hu-HU" sz="2000" dirty="0">
              <a:solidFill>
                <a:srgbClr val="151F39"/>
              </a:solidFill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pic>
        <p:nvPicPr>
          <p:cNvPr id="11" name="Picture Placeholder 8">
            <a:extLst>
              <a:ext uri="{FF2B5EF4-FFF2-40B4-BE49-F238E27FC236}">
                <a16:creationId xmlns:a16="http://schemas.microsoft.com/office/drawing/2014/main" id="{2376FA72-8A8B-4D73-02CA-A3527C5587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98" r="23732"/>
          <a:stretch/>
        </p:blipFill>
        <p:spPr>
          <a:xfrm>
            <a:off x="8231188" y="1565609"/>
            <a:ext cx="2109961" cy="4031833"/>
          </a:xfrm>
          <a:prstGeom prst="rect">
            <a:avLst/>
          </a:prstGeom>
        </p:spPr>
      </p:pic>
      <p:sp>
        <p:nvSpPr>
          <p:cNvPr id="12" name="Szövegdoboz 12">
            <a:extLst>
              <a:ext uri="{FF2B5EF4-FFF2-40B4-BE49-F238E27FC236}">
                <a16:creationId xmlns:a16="http://schemas.microsoft.com/office/drawing/2014/main" id="{EDAA1454-9C25-4525-1B80-E9AE3B40BC25}"/>
              </a:ext>
            </a:extLst>
          </p:cNvPr>
          <p:cNvSpPr txBox="1"/>
          <p:nvPr/>
        </p:nvSpPr>
        <p:spPr>
          <a:xfrm>
            <a:off x="7835106" y="5706569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>
                <a:solidFill>
                  <a:srgbClr val="151F39"/>
                </a:solidFill>
              </a:rPr>
              <a:t>Kép</a:t>
            </a:r>
            <a:endParaRPr lang="hu-HU" dirty="0">
              <a:solidFill>
                <a:srgbClr val="151F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7026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A931CC6-6BDA-5EBF-124E-96EDBE2E71E3}"/>
              </a:ext>
            </a:extLst>
          </p:cNvPr>
          <p:cNvSpPr txBox="1"/>
          <p:nvPr/>
        </p:nvSpPr>
        <p:spPr>
          <a:xfrm>
            <a:off x="8898903" y="687699"/>
            <a:ext cx="31862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t"/>
            <a:r>
              <a:rPr lang="hu-HU" sz="800" b="1" i="0" cap="all" spc="60" dirty="0">
                <a:solidFill>
                  <a:srgbClr val="151F39"/>
                </a:solidFill>
                <a:effectLst/>
                <a:latin typeface="Rubik"/>
                <a:ea typeface="Open Sans" panose="020B0606030504020204" pitchFamily="34" charset="0"/>
                <a:cs typeface="Open Sans" panose="020B0606030504020204" pitchFamily="34" charset="0"/>
              </a:rPr>
              <a:t>Elektronikai és Kommunikációs Rendszerek Intézet</a:t>
            </a:r>
          </a:p>
          <a:p>
            <a:pPr fontAlgn="t"/>
            <a:endParaRPr lang="hu-HU" sz="800" i="0" cap="all" spc="60" dirty="0">
              <a:solidFill>
                <a:srgbClr val="151F39"/>
              </a:solidFill>
              <a:effectLst/>
              <a:latin typeface="Rubik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t"/>
            <a:r>
              <a:rPr lang="hu-HU" sz="800" i="0" cap="all" spc="60" dirty="0">
                <a:solidFill>
                  <a:srgbClr val="151F39"/>
                </a:solidFill>
                <a:effectLst/>
                <a:latin typeface="Rubik"/>
                <a:ea typeface="Open Sans" panose="020B0606030504020204" pitchFamily="34" charset="0"/>
                <a:cs typeface="Open Sans" panose="020B0606030504020204" pitchFamily="34" charset="0"/>
              </a:rPr>
              <a:t>Műszertechnikai és Automatizálási Tanszék 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6280CEE2-FABB-6AFA-FB52-C9B4549E71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7477" r="36675" b="23521"/>
          <a:stretch/>
        </p:blipFill>
        <p:spPr bwMode="auto">
          <a:xfrm>
            <a:off x="8127876" y="663801"/>
            <a:ext cx="629625" cy="49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3EE2A88F-A7DB-D5D4-4C07-F189123AED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607" y="663801"/>
            <a:ext cx="1682187" cy="4859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873190-A8B1-D01B-FCDB-0EDABCCFBC31}"/>
              </a:ext>
            </a:extLst>
          </p:cNvPr>
          <p:cNvSpPr txBox="1">
            <a:spLocks/>
          </p:cNvSpPr>
          <p:nvPr/>
        </p:nvSpPr>
        <p:spPr>
          <a:xfrm>
            <a:off x="838200" y="3150950"/>
            <a:ext cx="10515600" cy="55610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hu-HU"/>
              <a:t>Köszönöm a megtisztelő figyelmet!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860296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A931CC6-6BDA-5EBF-124E-96EDBE2E71E3}"/>
              </a:ext>
            </a:extLst>
          </p:cNvPr>
          <p:cNvSpPr txBox="1"/>
          <p:nvPr/>
        </p:nvSpPr>
        <p:spPr>
          <a:xfrm>
            <a:off x="8898903" y="687699"/>
            <a:ext cx="31862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t"/>
            <a:r>
              <a:rPr lang="hu-HU" sz="800" b="1" i="0" cap="all" spc="60" dirty="0">
                <a:solidFill>
                  <a:srgbClr val="151F39"/>
                </a:solidFill>
                <a:effectLst/>
                <a:latin typeface="Rubik"/>
                <a:ea typeface="Open Sans" panose="020B0606030504020204" pitchFamily="34" charset="0"/>
                <a:cs typeface="Open Sans" panose="020B0606030504020204" pitchFamily="34" charset="0"/>
              </a:rPr>
              <a:t>Elektronikai és Kommunikációs Rendszerek Intézet</a:t>
            </a:r>
          </a:p>
          <a:p>
            <a:pPr fontAlgn="t"/>
            <a:endParaRPr lang="hu-HU" sz="800" i="0" cap="all" spc="60" dirty="0">
              <a:solidFill>
                <a:srgbClr val="151F39"/>
              </a:solidFill>
              <a:effectLst/>
              <a:latin typeface="Rubik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t"/>
            <a:r>
              <a:rPr lang="hu-HU" sz="800" i="0" cap="all" spc="60" dirty="0">
                <a:solidFill>
                  <a:srgbClr val="151F39"/>
                </a:solidFill>
                <a:effectLst/>
                <a:latin typeface="Rubik"/>
                <a:ea typeface="Open Sans" panose="020B0606030504020204" pitchFamily="34" charset="0"/>
                <a:cs typeface="Open Sans" panose="020B0606030504020204" pitchFamily="34" charset="0"/>
              </a:rPr>
              <a:t>Műszertechnikai és Automatizálási Tanszék 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6280CEE2-FABB-6AFA-FB52-C9B4549E71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7477" r="36675" b="23521"/>
          <a:stretch/>
        </p:blipFill>
        <p:spPr bwMode="auto">
          <a:xfrm>
            <a:off x="8127876" y="663801"/>
            <a:ext cx="629625" cy="49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3EE2A88F-A7DB-D5D4-4C07-F189123AED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607" y="663801"/>
            <a:ext cx="1682187" cy="48593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68E6060-2C2A-5C59-0CF9-85E8E2E955D4}"/>
              </a:ext>
            </a:extLst>
          </p:cNvPr>
          <p:cNvSpPr txBox="1">
            <a:spLocks/>
          </p:cNvSpPr>
          <p:nvPr/>
        </p:nvSpPr>
        <p:spPr>
          <a:xfrm>
            <a:off x="838200" y="1454597"/>
            <a:ext cx="10515600" cy="556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hu-HU"/>
              <a:t>Bírálói kérdések</a:t>
            </a:r>
            <a:endParaRPr lang="hu-HU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BA4CF7B-2488-AC1B-5D41-163A2FBA3DA6}"/>
              </a:ext>
            </a:extLst>
          </p:cNvPr>
          <p:cNvSpPr txBox="1">
            <a:spLocks/>
          </p:cNvSpPr>
          <p:nvPr/>
        </p:nvSpPr>
        <p:spPr>
          <a:xfrm>
            <a:off x="838200" y="2356176"/>
            <a:ext cx="10515600" cy="39104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hu-HU">
                <a:solidFill>
                  <a:srgbClr val="151F39"/>
                </a:solidFill>
              </a:rPr>
              <a:t>1. kérdés: </a:t>
            </a:r>
          </a:p>
          <a:p>
            <a:pPr marL="457200" indent="-457200"/>
            <a:r>
              <a:rPr lang="hu-HU">
                <a:solidFill>
                  <a:srgbClr val="151F39"/>
                </a:solidFill>
              </a:rPr>
              <a:t>2. kérdés:</a:t>
            </a:r>
          </a:p>
          <a:p>
            <a:pPr marL="457200" indent="-457200"/>
            <a:r>
              <a:rPr lang="hu-HU">
                <a:solidFill>
                  <a:srgbClr val="151F39"/>
                </a:solidFill>
              </a:rPr>
              <a:t>3. kérdés:</a:t>
            </a:r>
          </a:p>
          <a:p>
            <a:pPr marL="457200" indent="-457200"/>
            <a:endParaRPr lang="hu-HU" dirty="0">
              <a:solidFill>
                <a:srgbClr val="151F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232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09FDF3-4213-BB41-8106-28D9663BA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1427746"/>
            <a:ext cx="5157787" cy="535511"/>
          </a:xfrm>
        </p:spPr>
        <p:txBody>
          <a:bodyPr/>
          <a:lstStyle/>
          <a:p>
            <a:r>
              <a:rPr lang="hu-HU" sz="4000" dirty="0"/>
              <a:t>Bevezetés, célok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A50B9-6A7F-8E43-AFAE-1FBE0FE0EE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2014" y="2367815"/>
            <a:ext cx="5157787" cy="3898772"/>
          </a:xfrm>
        </p:spPr>
        <p:txBody>
          <a:bodyPr/>
          <a:lstStyle/>
          <a:p>
            <a:r>
              <a:rPr lang="hu-HU" sz="20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Ez lehet 2 dia is akár. </a:t>
            </a:r>
          </a:p>
          <a:p>
            <a:r>
              <a:rPr lang="hu-HU" sz="20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Asd</a:t>
            </a:r>
            <a:endParaRPr lang="hu-HU" sz="2000" dirty="0"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  <a:p>
            <a:r>
              <a:rPr lang="hu-HU" sz="20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asd</a:t>
            </a:r>
            <a:endParaRPr lang="hu-HU" sz="2000" dirty="0"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299781-2027-3345-9F88-30C6116223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28" y="1475629"/>
            <a:ext cx="5183188" cy="487628"/>
          </a:xfrm>
        </p:spPr>
        <p:txBody>
          <a:bodyPr/>
          <a:lstStyle/>
          <a:p>
            <a:r>
              <a:rPr lang="hu-HU" sz="3600" dirty="0"/>
              <a:t>Specifikáció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A4FD130-E50B-2545-B869-DE837B913F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67815"/>
            <a:ext cx="5183188" cy="3898772"/>
          </a:xfrm>
        </p:spPr>
        <p:txBody>
          <a:bodyPr/>
          <a:lstStyle/>
          <a:p>
            <a:r>
              <a:rPr lang="en-US" sz="20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Asdf</a:t>
            </a:r>
            <a:endParaRPr lang="hu-HU" sz="2000" dirty="0"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  <a:p>
            <a:r>
              <a:rPr lang="hu-HU" sz="20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Asd</a:t>
            </a:r>
            <a:endParaRPr lang="hu-HU" sz="2000" dirty="0"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  <a:p>
            <a:endParaRPr lang="en-US" sz="2000" dirty="0"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pic>
        <p:nvPicPr>
          <p:cNvPr id="6" name="Kép 9" descr="A képen szöveg látható&#10;&#10;Automatikusan generált leírás">
            <a:extLst>
              <a:ext uri="{FF2B5EF4-FFF2-40B4-BE49-F238E27FC236}">
                <a16:creationId xmlns:a16="http://schemas.microsoft.com/office/drawing/2014/main" id="{687FCAC5-56F0-BEDA-EDF6-C260A48969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607" y="621491"/>
            <a:ext cx="1682187" cy="4876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E2BADA4-01FB-9999-D7AF-7FA407F08AC6}"/>
              </a:ext>
            </a:extLst>
          </p:cNvPr>
          <p:cNvSpPr txBox="1"/>
          <p:nvPr/>
        </p:nvSpPr>
        <p:spPr>
          <a:xfrm>
            <a:off x="8898903" y="687699"/>
            <a:ext cx="31862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t"/>
            <a:r>
              <a:rPr lang="hu-HU" sz="800" b="1" i="0" cap="all" spc="60" dirty="0">
                <a:solidFill>
                  <a:schemeClr val="bg1">
                    <a:lumMod val="95000"/>
                  </a:schemeClr>
                </a:solidFill>
                <a:effectLst/>
                <a:latin typeface="Rubik"/>
                <a:ea typeface="Open Sans" panose="020B0606030504020204" pitchFamily="34" charset="0"/>
                <a:cs typeface="Open Sans" panose="020B0606030504020204" pitchFamily="34" charset="0"/>
              </a:rPr>
              <a:t>Elektronikai és Kommunikációs Rendszerek Intézet</a:t>
            </a:r>
          </a:p>
          <a:p>
            <a:pPr fontAlgn="t"/>
            <a:endParaRPr lang="hu-HU" sz="800" i="0" cap="all" spc="60" dirty="0">
              <a:solidFill>
                <a:schemeClr val="bg1">
                  <a:lumMod val="95000"/>
                </a:schemeClr>
              </a:solidFill>
              <a:effectLst/>
              <a:latin typeface="Rubik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t"/>
            <a:r>
              <a:rPr lang="hu-HU" sz="800" i="0" cap="all" spc="60" dirty="0">
                <a:solidFill>
                  <a:schemeClr val="bg1">
                    <a:lumMod val="95000"/>
                  </a:schemeClr>
                </a:solidFill>
                <a:effectLst/>
                <a:latin typeface="Rubik"/>
                <a:ea typeface="Open Sans" panose="020B0606030504020204" pitchFamily="34" charset="0"/>
                <a:cs typeface="Open Sans" panose="020B0606030504020204" pitchFamily="34" charset="0"/>
              </a:rPr>
              <a:t>Műszertechnikai és Automatizálási Tanszék </a:t>
            </a:r>
          </a:p>
        </p:txBody>
      </p:sp>
      <p:pic>
        <p:nvPicPr>
          <p:cNvPr id="8" name="Picture 6" descr="KVK MAI Oktatási portál: Minden kurzus">
            <a:extLst>
              <a:ext uri="{FF2B5EF4-FFF2-40B4-BE49-F238E27FC236}">
                <a16:creationId xmlns:a16="http://schemas.microsoft.com/office/drawing/2014/main" id="{67AA4878-092D-79FB-4A87-437F5B0653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11"/>
          <a:stretch/>
        </p:blipFill>
        <p:spPr bwMode="auto">
          <a:xfrm>
            <a:off x="8127876" y="587260"/>
            <a:ext cx="705077" cy="54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259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09FDF3-4213-BB41-8106-28D9663BA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1427746"/>
            <a:ext cx="5157787" cy="535511"/>
          </a:xfrm>
        </p:spPr>
        <p:txBody>
          <a:bodyPr/>
          <a:lstStyle/>
          <a:p>
            <a:r>
              <a:rPr lang="hu-HU" sz="4000" dirty="0"/>
              <a:t>Logikai rendszerterv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A50B9-6A7F-8E43-AFAE-1FBE0FE0EE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2015" y="-253885"/>
            <a:ext cx="5233986" cy="3898772"/>
          </a:xfrm>
        </p:spPr>
        <p:txBody>
          <a:bodyPr/>
          <a:lstStyle/>
          <a:p>
            <a:r>
              <a:rPr lang="hu-HU" sz="20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Ha szükséges hozzá szöveg (nem muszáj) </a:t>
            </a:r>
          </a:p>
          <a:p>
            <a:r>
              <a:rPr lang="hu-HU" sz="20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Asd</a:t>
            </a:r>
            <a:endParaRPr lang="hu-HU" sz="2000" dirty="0"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  <a:p>
            <a:r>
              <a:rPr lang="hu-HU" sz="20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asd</a:t>
            </a:r>
            <a:endParaRPr lang="hu-HU" sz="2000" dirty="0"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pic>
        <p:nvPicPr>
          <p:cNvPr id="6" name="Kép 9" descr="A képen szöveg látható&#10;&#10;Automatikusan generált leírás">
            <a:extLst>
              <a:ext uri="{FF2B5EF4-FFF2-40B4-BE49-F238E27FC236}">
                <a16:creationId xmlns:a16="http://schemas.microsoft.com/office/drawing/2014/main" id="{687FCAC5-56F0-BEDA-EDF6-C260A48969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607" y="621491"/>
            <a:ext cx="1682187" cy="4876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E2BADA4-01FB-9999-D7AF-7FA407F08AC6}"/>
              </a:ext>
            </a:extLst>
          </p:cNvPr>
          <p:cNvSpPr txBox="1"/>
          <p:nvPr/>
        </p:nvSpPr>
        <p:spPr>
          <a:xfrm>
            <a:off x="8898903" y="687699"/>
            <a:ext cx="31862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t"/>
            <a:r>
              <a:rPr lang="hu-HU" sz="800" b="1" i="0" cap="all" spc="60" dirty="0">
                <a:solidFill>
                  <a:schemeClr val="bg1">
                    <a:lumMod val="95000"/>
                  </a:schemeClr>
                </a:solidFill>
                <a:effectLst/>
                <a:latin typeface="Rubik"/>
                <a:ea typeface="Open Sans" panose="020B0606030504020204" pitchFamily="34" charset="0"/>
                <a:cs typeface="Open Sans" panose="020B0606030504020204" pitchFamily="34" charset="0"/>
              </a:rPr>
              <a:t>Elektronikai és Kommunikációs Rendszerek Intézet</a:t>
            </a:r>
          </a:p>
          <a:p>
            <a:pPr fontAlgn="t"/>
            <a:endParaRPr lang="hu-HU" sz="800" i="0" cap="all" spc="60" dirty="0">
              <a:solidFill>
                <a:schemeClr val="bg1">
                  <a:lumMod val="95000"/>
                </a:schemeClr>
              </a:solidFill>
              <a:effectLst/>
              <a:latin typeface="Rubik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t"/>
            <a:r>
              <a:rPr lang="hu-HU" sz="800" i="0" cap="all" spc="60" dirty="0">
                <a:solidFill>
                  <a:schemeClr val="bg1">
                    <a:lumMod val="95000"/>
                  </a:schemeClr>
                </a:solidFill>
                <a:effectLst/>
                <a:latin typeface="Rubik"/>
                <a:ea typeface="Open Sans" panose="020B0606030504020204" pitchFamily="34" charset="0"/>
                <a:cs typeface="Open Sans" panose="020B0606030504020204" pitchFamily="34" charset="0"/>
              </a:rPr>
              <a:t>Műszertechnikai és Automatizálási Tanszék </a:t>
            </a:r>
          </a:p>
        </p:txBody>
      </p:sp>
      <p:pic>
        <p:nvPicPr>
          <p:cNvPr id="8" name="Picture 6" descr="KVK MAI Oktatási portál: Minden kurzus">
            <a:extLst>
              <a:ext uri="{FF2B5EF4-FFF2-40B4-BE49-F238E27FC236}">
                <a16:creationId xmlns:a16="http://schemas.microsoft.com/office/drawing/2014/main" id="{67AA4878-092D-79FB-4A87-437F5B0653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11"/>
          <a:stretch/>
        </p:blipFill>
        <p:spPr bwMode="auto">
          <a:xfrm>
            <a:off x="8127876" y="587260"/>
            <a:ext cx="705077" cy="54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Placeholder 8">
            <a:extLst>
              <a:ext uri="{FF2B5EF4-FFF2-40B4-BE49-F238E27FC236}">
                <a16:creationId xmlns:a16="http://schemas.microsoft.com/office/drawing/2014/main" id="{1C8D1658-026B-D719-F3A0-37CE6D90565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98" r="23732"/>
          <a:stretch/>
        </p:blipFill>
        <p:spPr>
          <a:xfrm>
            <a:off x="8231188" y="1565609"/>
            <a:ext cx="2109961" cy="4031833"/>
          </a:xfrm>
          <a:prstGeom prst="rect">
            <a:avLst/>
          </a:prstGeom>
        </p:spPr>
      </p:pic>
      <p:sp>
        <p:nvSpPr>
          <p:cNvPr id="14" name="Szövegdoboz 12">
            <a:extLst>
              <a:ext uri="{FF2B5EF4-FFF2-40B4-BE49-F238E27FC236}">
                <a16:creationId xmlns:a16="http://schemas.microsoft.com/office/drawing/2014/main" id="{AEA337C0-B95C-7007-5A3F-1E4A508C48AB}"/>
              </a:ext>
            </a:extLst>
          </p:cNvPr>
          <p:cNvSpPr txBox="1"/>
          <p:nvPr/>
        </p:nvSpPr>
        <p:spPr>
          <a:xfrm>
            <a:off x="7835106" y="5706569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>
                <a:solidFill>
                  <a:srgbClr val="FEFEFE"/>
                </a:solidFill>
              </a:rPr>
              <a:t>Kép</a:t>
            </a:r>
            <a:endParaRPr lang="hu-HU" dirty="0">
              <a:solidFill>
                <a:srgbClr val="FEFE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059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09FDF3-4213-BB41-8106-28D9663BA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1427746"/>
            <a:ext cx="5157787" cy="535511"/>
          </a:xfrm>
        </p:spPr>
        <p:txBody>
          <a:bodyPr/>
          <a:lstStyle/>
          <a:p>
            <a:r>
              <a:rPr lang="hu-HU" sz="4000" dirty="0"/>
              <a:t>Fizikai rendszerterv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A50B9-6A7F-8E43-AFAE-1FBE0FE0EE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2015" y="2367815"/>
            <a:ext cx="5233986" cy="3898772"/>
          </a:xfrm>
        </p:spPr>
        <p:txBody>
          <a:bodyPr/>
          <a:lstStyle/>
          <a:p>
            <a:r>
              <a:rPr lang="hu-HU" sz="20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Ha szükséges hozzá szöveg (nem muszáj) </a:t>
            </a:r>
          </a:p>
          <a:p>
            <a:r>
              <a:rPr lang="hu-HU" sz="20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Asd</a:t>
            </a:r>
            <a:endParaRPr lang="hu-HU" sz="2000" dirty="0"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  <a:p>
            <a:r>
              <a:rPr lang="hu-HU" sz="20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asd</a:t>
            </a:r>
            <a:endParaRPr lang="hu-HU" sz="2000" dirty="0"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pic>
        <p:nvPicPr>
          <p:cNvPr id="6" name="Kép 9" descr="A képen szöveg látható&#10;&#10;Automatikusan generált leírás">
            <a:extLst>
              <a:ext uri="{FF2B5EF4-FFF2-40B4-BE49-F238E27FC236}">
                <a16:creationId xmlns:a16="http://schemas.microsoft.com/office/drawing/2014/main" id="{687FCAC5-56F0-BEDA-EDF6-C260A48969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607" y="621491"/>
            <a:ext cx="1682187" cy="4876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E2BADA4-01FB-9999-D7AF-7FA407F08AC6}"/>
              </a:ext>
            </a:extLst>
          </p:cNvPr>
          <p:cNvSpPr txBox="1"/>
          <p:nvPr/>
        </p:nvSpPr>
        <p:spPr>
          <a:xfrm>
            <a:off x="8898903" y="687699"/>
            <a:ext cx="31862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t"/>
            <a:r>
              <a:rPr lang="hu-HU" sz="800" b="1" i="0" cap="all" spc="60" dirty="0">
                <a:solidFill>
                  <a:schemeClr val="bg1">
                    <a:lumMod val="95000"/>
                  </a:schemeClr>
                </a:solidFill>
                <a:effectLst/>
                <a:latin typeface="Rubik"/>
                <a:ea typeface="Open Sans" panose="020B0606030504020204" pitchFamily="34" charset="0"/>
                <a:cs typeface="Open Sans" panose="020B0606030504020204" pitchFamily="34" charset="0"/>
              </a:rPr>
              <a:t>Elektronikai és Kommunikációs Rendszerek Intézet</a:t>
            </a:r>
          </a:p>
          <a:p>
            <a:pPr fontAlgn="t"/>
            <a:endParaRPr lang="hu-HU" sz="800" i="0" cap="all" spc="60" dirty="0">
              <a:solidFill>
                <a:schemeClr val="bg1">
                  <a:lumMod val="95000"/>
                </a:schemeClr>
              </a:solidFill>
              <a:effectLst/>
              <a:latin typeface="Rubik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t"/>
            <a:r>
              <a:rPr lang="hu-HU" sz="800" i="0" cap="all" spc="60" dirty="0">
                <a:solidFill>
                  <a:schemeClr val="bg1">
                    <a:lumMod val="95000"/>
                  </a:schemeClr>
                </a:solidFill>
                <a:effectLst/>
                <a:latin typeface="Rubik"/>
                <a:ea typeface="Open Sans" panose="020B0606030504020204" pitchFamily="34" charset="0"/>
                <a:cs typeface="Open Sans" panose="020B0606030504020204" pitchFamily="34" charset="0"/>
              </a:rPr>
              <a:t>Műszertechnikai és Automatizálási Tanszék </a:t>
            </a:r>
          </a:p>
        </p:txBody>
      </p:sp>
      <p:pic>
        <p:nvPicPr>
          <p:cNvPr id="8" name="Picture 6" descr="KVK MAI Oktatási portál: Minden kurzus">
            <a:extLst>
              <a:ext uri="{FF2B5EF4-FFF2-40B4-BE49-F238E27FC236}">
                <a16:creationId xmlns:a16="http://schemas.microsoft.com/office/drawing/2014/main" id="{67AA4878-092D-79FB-4A87-437F5B0653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11"/>
          <a:stretch/>
        </p:blipFill>
        <p:spPr bwMode="auto">
          <a:xfrm>
            <a:off x="8127876" y="587260"/>
            <a:ext cx="705077" cy="54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Placeholder 8">
            <a:extLst>
              <a:ext uri="{FF2B5EF4-FFF2-40B4-BE49-F238E27FC236}">
                <a16:creationId xmlns:a16="http://schemas.microsoft.com/office/drawing/2014/main" id="{1C8D1658-026B-D719-F3A0-37CE6D90565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98" r="23732"/>
          <a:stretch/>
        </p:blipFill>
        <p:spPr>
          <a:xfrm>
            <a:off x="8231188" y="1565609"/>
            <a:ext cx="2109961" cy="4031833"/>
          </a:xfrm>
          <a:prstGeom prst="rect">
            <a:avLst/>
          </a:prstGeom>
        </p:spPr>
      </p:pic>
      <p:sp>
        <p:nvSpPr>
          <p:cNvPr id="14" name="Szövegdoboz 12">
            <a:extLst>
              <a:ext uri="{FF2B5EF4-FFF2-40B4-BE49-F238E27FC236}">
                <a16:creationId xmlns:a16="http://schemas.microsoft.com/office/drawing/2014/main" id="{AEA337C0-B95C-7007-5A3F-1E4A508C48AB}"/>
              </a:ext>
            </a:extLst>
          </p:cNvPr>
          <p:cNvSpPr txBox="1"/>
          <p:nvPr/>
        </p:nvSpPr>
        <p:spPr>
          <a:xfrm>
            <a:off x="7835106" y="5706569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>
                <a:solidFill>
                  <a:srgbClr val="FEFEFE"/>
                </a:solidFill>
              </a:rPr>
              <a:t>Kép</a:t>
            </a:r>
            <a:endParaRPr lang="hu-HU" dirty="0">
              <a:solidFill>
                <a:srgbClr val="FEFE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377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09FDF3-4213-BB41-8106-28D9663BA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1427746"/>
            <a:ext cx="5618163" cy="535511"/>
          </a:xfrm>
        </p:spPr>
        <p:txBody>
          <a:bodyPr/>
          <a:lstStyle/>
          <a:p>
            <a:r>
              <a:rPr lang="hu-HU" sz="4000" dirty="0"/>
              <a:t>Megoldás ismertetése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A50B9-6A7F-8E43-AFAE-1FBE0FE0EE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2015" y="2367815"/>
            <a:ext cx="5233986" cy="3898772"/>
          </a:xfrm>
        </p:spPr>
        <p:txBody>
          <a:bodyPr/>
          <a:lstStyle/>
          <a:p>
            <a:r>
              <a:rPr lang="hu-HU" sz="20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Témától függően, lehet más is a cím.</a:t>
            </a:r>
          </a:p>
          <a:p>
            <a:r>
              <a:rPr lang="hu-HU" sz="20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Asd</a:t>
            </a:r>
            <a:endParaRPr lang="hu-HU" sz="2000" dirty="0"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  <a:p>
            <a:r>
              <a:rPr lang="hu-HU" sz="20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asd</a:t>
            </a:r>
            <a:endParaRPr lang="hu-HU" sz="2000" dirty="0"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pic>
        <p:nvPicPr>
          <p:cNvPr id="6" name="Kép 9" descr="A képen szöveg látható&#10;&#10;Automatikusan generált leírás">
            <a:extLst>
              <a:ext uri="{FF2B5EF4-FFF2-40B4-BE49-F238E27FC236}">
                <a16:creationId xmlns:a16="http://schemas.microsoft.com/office/drawing/2014/main" id="{687FCAC5-56F0-BEDA-EDF6-C260A48969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607" y="621491"/>
            <a:ext cx="1682187" cy="4876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E2BADA4-01FB-9999-D7AF-7FA407F08AC6}"/>
              </a:ext>
            </a:extLst>
          </p:cNvPr>
          <p:cNvSpPr txBox="1"/>
          <p:nvPr/>
        </p:nvSpPr>
        <p:spPr>
          <a:xfrm>
            <a:off x="8898903" y="687699"/>
            <a:ext cx="31862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t"/>
            <a:r>
              <a:rPr lang="hu-HU" sz="800" b="1" i="0" cap="all" spc="60" dirty="0">
                <a:solidFill>
                  <a:schemeClr val="bg1">
                    <a:lumMod val="95000"/>
                  </a:schemeClr>
                </a:solidFill>
                <a:effectLst/>
                <a:latin typeface="Rubik"/>
                <a:ea typeface="Open Sans" panose="020B0606030504020204" pitchFamily="34" charset="0"/>
                <a:cs typeface="Open Sans" panose="020B0606030504020204" pitchFamily="34" charset="0"/>
              </a:rPr>
              <a:t>Elektronikai és Kommunikációs Rendszerek Intézet</a:t>
            </a:r>
          </a:p>
          <a:p>
            <a:pPr fontAlgn="t"/>
            <a:endParaRPr lang="hu-HU" sz="800" i="0" cap="all" spc="60" dirty="0">
              <a:solidFill>
                <a:schemeClr val="bg1">
                  <a:lumMod val="95000"/>
                </a:schemeClr>
              </a:solidFill>
              <a:effectLst/>
              <a:latin typeface="Rubik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t"/>
            <a:r>
              <a:rPr lang="hu-HU" sz="800" i="0" cap="all" spc="60" dirty="0">
                <a:solidFill>
                  <a:schemeClr val="bg1">
                    <a:lumMod val="95000"/>
                  </a:schemeClr>
                </a:solidFill>
                <a:effectLst/>
                <a:latin typeface="Rubik"/>
                <a:ea typeface="Open Sans" panose="020B0606030504020204" pitchFamily="34" charset="0"/>
                <a:cs typeface="Open Sans" panose="020B0606030504020204" pitchFamily="34" charset="0"/>
              </a:rPr>
              <a:t>Műszertechnikai és Automatizálási Tanszék </a:t>
            </a:r>
          </a:p>
        </p:txBody>
      </p:sp>
      <p:pic>
        <p:nvPicPr>
          <p:cNvPr id="8" name="Picture 6" descr="KVK MAI Oktatási portál: Minden kurzus">
            <a:extLst>
              <a:ext uri="{FF2B5EF4-FFF2-40B4-BE49-F238E27FC236}">
                <a16:creationId xmlns:a16="http://schemas.microsoft.com/office/drawing/2014/main" id="{67AA4878-092D-79FB-4A87-437F5B0653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11"/>
          <a:stretch/>
        </p:blipFill>
        <p:spPr bwMode="auto">
          <a:xfrm>
            <a:off x="8127876" y="587260"/>
            <a:ext cx="705077" cy="54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Placeholder 8">
            <a:extLst>
              <a:ext uri="{FF2B5EF4-FFF2-40B4-BE49-F238E27FC236}">
                <a16:creationId xmlns:a16="http://schemas.microsoft.com/office/drawing/2014/main" id="{1C8D1658-026B-D719-F3A0-37CE6D90565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98" r="23732"/>
          <a:stretch/>
        </p:blipFill>
        <p:spPr>
          <a:xfrm>
            <a:off x="8231188" y="1565609"/>
            <a:ext cx="2109961" cy="4031833"/>
          </a:xfrm>
          <a:prstGeom prst="rect">
            <a:avLst/>
          </a:prstGeom>
        </p:spPr>
      </p:pic>
      <p:sp>
        <p:nvSpPr>
          <p:cNvPr id="14" name="Szövegdoboz 12">
            <a:extLst>
              <a:ext uri="{FF2B5EF4-FFF2-40B4-BE49-F238E27FC236}">
                <a16:creationId xmlns:a16="http://schemas.microsoft.com/office/drawing/2014/main" id="{AEA337C0-B95C-7007-5A3F-1E4A508C48AB}"/>
              </a:ext>
            </a:extLst>
          </p:cNvPr>
          <p:cNvSpPr txBox="1"/>
          <p:nvPr/>
        </p:nvSpPr>
        <p:spPr>
          <a:xfrm>
            <a:off x="7835106" y="5706569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>
                <a:solidFill>
                  <a:srgbClr val="FEFEFE"/>
                </a:solidFill>
              </a:rPr>
              <a:t>Kép</a:t>
            </a:r>
            <a:endParaRPr lang="hu-HU" dirty="0">
              <a:solidFill>
                <a:srgbClr val="FEFE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381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09FDF3-4213-BB41-8106-28D9663BA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1427746"/>
            <a:ext cx="5618163" cy="535511"/>
          </a:xfrm>
        </p:spPr>
        <p:txBody>
          <a:bodyPr/>
          <a:lstStyle/>
          <a:p>
            <a:r>
              <a:rPr lang="hu-HU" sz="4000" dirty="0"/>
              <a:t>Szoftveres háttér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A50B9-6A7F-8E43-AFAE-1FBE0FE0EE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2015" y="2367815"/>
            <a:ext cx="5233986" cy="3898772"/>
          </a:xfrm>
        </p:spPr>
        <p:txBody>
          <a:bodyPr/>
          <a:lstStyle/>
          <a:p>
            <a:r>
              <a:rPr lang="hu-HU" sz="20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Témától függően, lehet más is a cím.</a:t>
            </a:r>
          </a:p>
          <a:p>
            <a:r>
              <a:rPr lang="hu-HU" sz="20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Asd</a:t>
            </a:r>
            <a:endParaRPr lang="hu-HU" sz="2000" dirty="0"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  <a:p>
            <a:r>
              <a:rPr lang="hu-HU" sz="20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asd</a:t>
            </a:r>
            <a:endParaRPr lang="hu-HU" sz="2000" dirty="0"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pic>
        <p:nvPicPr>
          <p:cNvPr id="6" name="Kép 9" descr="A képen szöveg látható&#10;&#10;Automatikusan generált leírás">
            <a:extLst>
              <a:ext uri="{FF2B5EF4-FFF2-40B4-BE49-F238E27FC236}">
                <a16:creationId xmlns:a16="http://schemas.microsoft.com/office/drawing/2014/main" id="{687FCAC5-56F0-BEDA-EDF6-C260A48969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607" y="621491"/>
            <a:ext cx="1682187" cy="4876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E2BADA4-01FB-9999-D7AF-7FA407F08AC6}"/>
              </a:ext>
            </a:extLst>
          </p:cNvPr>
          <p:cNvSpPr txBox="1"/>
          <p:nvPr/>
        </p:nvSpPr>
        <p:spPr>
          <a:xfrm>
            <a:off x="8898903" y="687699"/>
            <a:ext cx="31862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t"/>
            <a:r>
              <a:rPr lang="hu-HU" sz="800" b="1" i="0" cap="all" spc="60" dirty="0">
                <a:solidFill>
                  <a:schemeClr val="bg1">
                    <a:lumMod val="95000"/>
                  </a:schemeClr>
                </a:solidFill>
                <a:effectLst/>
                <a:latin typeface="Rubik"/>
                <a:ea typeface="Open Sans" panose="020B0606030504020204" pitchFamily="34" charset="0"/>
                <a:cs typeface="Open Sans" panose="020B0606030504020204" pitchFamily="34" charset="0"/>
              </a:rPr>
              <a:t>Elektronikai és Kommunikációs Rendszerek Intézet</a:t>
            </a:r>
          </a:p>
          <a:p>
            <a:pPr fontAlgn="t"/>
            <a:endParaRPr lang="hu-HU" sz="800" i="0" cap="all" spc="60" dirty="0">
              <a:solidFill>
                <a:schemeClr val="bg1">
                  <a:lumMod val="95000"/>
                </a:schemeClr>
              </a:solidFill>
              <a:effectLst/>
              <a:latin typeface="Rubik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t"/>
            <a:r>
              <a:rPr lang="hu-HU" sz="800" i="0" cap="all" spc="60" dirty="0">
                <a:solidFill>
                  <a:schemeClr val="bg1">
                    <a:lumMod val="95000"/>
                  </a:schemeClr>
                </a:solidFill>
                <a:effectLst/>
                <a:latin typeface="Rubik"/>
                <a:ea typeface="Open Sans" panose="020B0606030504020204" pitchFamily="34" charset="0"/>
                <a:cs typeface="Open Sans" panose="020B0606030504020204" pitchFamily="34" charset="0"/>
              </a:rPr>
              <a:t>Műszertechnikai és Automatizálási Tanszék </a:t>
            </a:r>
          </a:p>
        </p:txBody>
      </p:sp>
      <p:pic>
        <p:nvPicPr>
          <p:cNvPr id="8" name="Picture 6" descr="KVK MAI Oktatási portál: Minden kurzus">
            <a:extLst>
              <a:ext uri="{FF2B5EF4-FFF2-40B4-BE49-F238E27FC236}">
                <a16:creationId xmlns:a16="http://schemas.microsoft.com/office/drawing/2014/main" id="{67AA4878-092D-79FB-4A87-437F5B0653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11"/>
          <a:stretch/>
        </p:blipFill>
        <p:spPr bwMode="auto">
          <a:xfrm>
            <a:off x="8127876" y="587260"/>
            <a:ext cx="705077" cy="54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Placeholder 8">
            <a:extLst>
              <a:ext uri="{FF2B5EF4-FFF2-40B4-BE49-F238E27FC236}">
                <a16:creationId xmlns:a16="http://schemas.microsoft.com/office/drawing/2014/main" id="{1C8D1658-026B-D719-F3A0-37CE6D90565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98" r="23732"/>
          <a:stretch/>
        </p:blipFill>
        <p:spPr>
          <a:xfrm>
            <a:off x="8231188" y="1565609"/>
            <a:ext cx="2109961" cy="4031833"/>
          </a:xfrm>
          <a:prstGeom prst="rect">
            <a:avLst/>
          </a:prstGeom>
        </p:spPr>
      </p:pic>
      <p:sp>
        <p:nvSpPr>
          <p:cNvPr id="14" name="Szövegdoboz 12">
            <a:extLst>
              <a:ext uri="{FF2B5EF4-FFF2-40B4-BE49-F238E27FC236}">
                <a16:creationId xmlns:a16="http://schemas.microsoft.com/office/drawing/2014/main" id="{AEA337C0-B95C-7007-5A3F-1E4A508C48AB}"/>
              </a:ext>
            </a:extLst>
          </p:cNvPr>
          <p:cNvSpPr txBox="1"/>
          <p:nvPr/>
        </p:nvSpPr>
        <p:spPr>
          <a:xfrm>
            <a:off x="7835106" y="5706569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>
                <a:solidFill>
                  <a:srgbClr val="FEFEFE"/>
                </a:solidFill>
              </a:rPr>
              <a:t>Kép</a:t>
            </a:r>
            <a:endParaRPr lang="hu-HU" dirty="0">
              <a:solidFill>
                <a:srgbClr val="FEFE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58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09FDF3-4213-BB41-8106-28D9663BA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427746"/>
            <a:ext cx="9723438" cy="535511"/>
          </a:xfrm>
        </p:spPr>
        <p:txBody>
          <a:bodyPr/>
          <a:lstStyle/>
          <a:p>
            <a:r>
              <a:rPr lang="hu-HU" sz="4000" dirty="0"/>
              <a:t>Eredmények/Működés ismertetése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A50B9-6A7F-8E43-AFAE-1FBE0FE0EE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2015" y="2367815"/>
            <a:ext cx="5233986" cy="3898772"/>
          </a:xfrm>
        </p:spPr>
        <p:txBody>
          <a:bodyPr/>
          <a:lstStyle/>
          <a:p>
            <a:r>
              <a:rPr lang="hu-HU" sz="20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Témától függő a cím.</a:t>
            </a:r>
          </a:p>
          <a:p>
            <a:r>
              <a:rPr lang="hu-HU" sz="20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Asd</a:t>
            </a:r>
            <a:endParaRPr lang="hu-HU" sz="2000" dirty="0"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  <a:p>
            <a:r>
              <a:rPr lang="hu-HU" sz="20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asd</a:t>
            </a:r>
            <a:endParaRPr lang="hu-HU" sz="2000" dirty="0"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pic>
        <p:nvPicPr>
          <p:cNvPr id="6" name="Kép 9" descr="A képen szöveg látható&#10;&#10;Automatikusan generált leírás">
            <a:extLst>
              <a:ext uri="{FF2B5EF4-FFF2-40B4-BE49-F238E27FC236}">
                <a16:creationId xmlns:a16="http://schemas.microsoft.com/office/drawing/2014/main" id="{687FCAC5-56F0-BEDA-EDF6-C260A48969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607" y="621491"/>
            <a:ext cx="1682187" cy="4876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E2BADA4-01FB-9999-D7AF-7FA407F08AC6}"/>
              </a:ext>
            </a:extLst>
          </p:cNvPr>
          <p:cNvSpPr txBox="1"/>
          <p:nvPr/>
        </p:nvSpPr>
        <p:spPr>
          <a:xfrm>
            <a:off x="8898903" y="687699"/>
            <a:ext cx="31862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t"/>
            <a:r>
              <a:rPr lang="hu-HU" sz="800" b="1" i="0" cap="all" spc="60" dirty="0">
                <a:solidFill>
                  <a:schemeClr val="bg1">
                    <a:lumMod val="95000"/>
                  </a:schemeClr>
                </a:solidFill>
                <a:effectLst/>
                <a:latin typeface="Rubik"/>
                <a:ea typeface="Open Sans" panose="020B0606030504020204" pitchFamily="34" charset="0"/>
                <a:cs typeface="Open Sans" panose="020B0606030504020204" pitchFamily="34" charset="0"/>
              </a:rPr>
              <a:t>Elektronikai és Kommunikációs Rendszerek Intézet</a:t>
            </a:r>
          </a:p>
          <a:p>
            <a:pPr fontAlgn="t"/>
            <a:endParaRPr lang="hu-HU" sz="800" i="0" cap="all" spc="60" dirty="0">
              <a:solidFill>
                <a:schemeClr val="bg1">
                  <a:lumMod val="95000"/>
                </a:schemeClr>
              </a:solidFill>
              <a:effectLst/>
              <a:latin typeface="Rubik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t"/>
            <a:r>
              <a:rPr lang="hu-HU" sz="800" i="0" cap="all" spc="60" dirty="0">
                <a:solidFill>
                  <a:schemeClr val="bg1">
                    <a:lumMod val="95000"/>
                  </a:schemeClr>
                </a:solidFill>
                <a:effectLst/>
                <a:latin typeface="Rubik"/>
                <a:ea typeface="Open Sans" panose="020B0606030504020204" pitchFamily="34" charset="0"/>
                <a:cs typeface="Open Sans" panose="020B0606030504020204" pitchFamily="34" charset="0"/>
              </a:rPr>
              <a:t>Műszertechnikai és Automatizálási Tanszék </a:t>
            </a:r>
          </a:p>
        </p:txBody>
      </p:sp>
      <p:pic>
        <p:nvPicPr>
          <p:cNvPr id="8" name="Picture 6" descr="KVK MAI Oktatási portál: Minden kurzus">
            <a:extLst>
              <a:ext uri="{FF2B5EF4-FFF2-40B4-BE49-F238E27FC236}">
                <a16:creationId xmlns:a16="http://schemas.microsoft.com/office/drawing/2014/main" id="{67AA4878-092D-79FB-4A87-437F5B0653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11"/>
          <a:stretch/>
        </p:blipFill>
        <p:spPr bwMode="auto">
          <a:xfrm>
            <a:off x="8127876" y="587260"/>
            <a:ext cx="705077" cy="54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Placeholder 8">
            <a:extLst>
              <a:ext uri="{FF2B5EF4-FFF2-40B4-BE49-F238E27FC236}">
                <a16:creationId xmlns:a16="http://schemas.microsoft.com/office/drawing/2014/main" id="{1C8D1658-026B-D719-F3A0-37CE6D90565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98" r="23732"/>
          <a:stretch/>
        </p:blipFill>
        <p:spPr>
          <a:xfrm>
            <a:off x="8386958" y="2281884"/>
            <a:ext cx="1735116" cy="3315558"/>
          </a:xfrm>
          <a:prstGeom prst="rect">
            <a:avLst/>
          </a:prstGeom>
        </p:spPr>
      </p:pic>
      <p:sp>
        <p:nvSpPr>
          <p:cNvPr id="14" name="Szövegdoboz 12">
            <a:extLst>
              <a:ext uri="{FF2B5EF4-FFF2-40B4-BE49-F238E27FC236}">
                <a16:creationId xmlns:a16="http://schemas.microsoft.com/office/drawing/2014/main" id="{AEA337C0-B95C-7007-5A3F-1E4A508C48AB}"/>
              </a:ext>
            </a:extLst>
          </p:cNvPr>
          <p:cNvSpPr txBox="1"/>
          <p:nvPr/>
        </p:nvSpPr>
        <p:spPr>
          <a:xfrm>
            <a:off x="7835106" y="5706569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>
                <a:solidFill>
                  <a:srgbClr val="FEFEFE"/>
                </a:solidFill>
              </a:rPr>
              <a:t>Kép</a:t>
            </a:r>
            <a:endParaRPr lang="hu-HU" dirty="0">
              <a:solidFill>
                <a:srgbClr val="FEFE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301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09FDF3-4213-BB41-8106-28D9663BA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427746"/>
            <a:ext cx="9723438" cy="535511"/>
          </a:xfrm>
        </p:spPr>
        <p:txBody>
          <a:bodyPr/>
          <a:lstStyle/>
          <a:p>
            <a:r>
              <a:rPr lang="hu-HU" sz="4000" dirty="0"/>
              <a:t>Fejlesztési lehetőségek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A50B9-6A7F-8E43-AFAE-1FBE0FE0EE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2015" y="2367815"/>
            <a:ext cx="5233986" cy="3898772"/>
          </a:xfrm>
        </p:spPr>
        <p:txBody>
          <a:bodyPr/>
          <a:lstStyle/>
          <a:p>
            <a:r>
              <a:rPr lang="hu-HU" sz="20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Asd</a:t>
            </a:r>
            <a:endParaRPr lang="hu-HU" sz="2000" dirty="0"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  <a:p>
            <a:r>
              <a:rPr lang="hu-HU" sz="20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asd</a:t>
            </a:r>
            <a:endParaRPr lang="hu-HU" sz="2000" dirty="0"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pic>
        <p:nvPicPr>
          <p:cNvPr id="6" name="Kép 9" descr="A képen szöveg látható&#10;&#10;Automatikusan generált leírás">
            <a:extLst>
              <a:ext uri="{FF2B5EF4-FFF2-40B4-BE49-F238E27FC236}">
                <a16:creationId xmlns:a16="http://schemas.microsoft.com/office/drawing/2014/main" id="{687FCAC5-56F0-BEDA-EDF6-C260A48969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607" y="621491"/>
            <a:ext cx="1682187" cy="4876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E2BADA4-01FB-9999-D7AF-7FA407F08AC6}"/>
              </a:ext>
            </a:extLst>
          </p:cNvPr>
          <p:cNvSpPr txBox="1"/>
          <p:nvPr/>
        </p:nvSpPr>
        <p:spPr>
          <a:xfrm>
            <a:off x="8898903" y="687699"/>
            <a:ext cx="31862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t"/>
            <a:r>
              <a:rPr lang="hu-HU" sz="800" b="1" i="0" cap="all" spc="60" dirty="0">
                <a:solidFill>
                  <a:schemeClr val="bg1">
                    <a:lumMod val="95000"/>
                  </a:schemeClr>
                </a:solidFill>
                <a:effectLst/>
                <a:latin typeface="Rubik"/>
                <a:ea typeface="Open Sans" panose="020B0606030504020204" pitchFamily="34" charset="0"/>
                <a:cs typeface="Open Sans" panose="020B0606030504020204" pitchFamily="34" charset="0"/>
              </a:rPr>
              <a:t>Elektronikai és Kommunikációs Rendszerek Intézet</a:t>
            </a:r>
          </a:p>
          <a:p>
            <a:pPr fontAlgn="t"/>
            <a:endParaRPr lang="hu-HU" sz="800" i="0" cap="all" spc="60" dirty="0">
              <a:solidFill>
                <a:schemeClr val="bg1">
                  <a:lumMod val="95000"/>
                </a:schemeClr>
              </a:solidFill>
              <a:effectLst/>
              <a:latin typeface="Rubik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t"/>
            <a:r>
              <a:rPr lang="hu-HU" sz="800" i="0" cap="all" spc="60" dirty="0">
                <a:solidFill>
                  <a:schemeClr val="bg1">
                    <a:lumMod val="95000"/>
                  </a:schemeClr>
                </a:solidFill>
                <a:effectLst/>
                <a:latin typeface="Rubik"/>
                <a:ea typeface="Open Sans" panose="020B0606030504020204" pitchFamily="34" charset="0"/>
                <a:cs typeface="Open Sans" panose="020B0606030504020204" pitchFamily="34" charset="0"/>
              </a:rPr>
              <a:t>Műszertechnikai és Automatizálási Tanszék </a:t>
            </a:r>
          </a:p>
        </p:txBody>
      </p:sp>
      <p:pic>
        <p:nvPicPr>
          <p:cNvPr id="8" name="Picture 6" descr="KVK MAI Oktatási portál: Minden kurzus">
            <a:extLst>
              <a:ext uri="{FF2B5EF4-FFF2-40B4-BE49-F238E27FC236}">
                <a16:creationId xmlns:a16="http://schemas.microsoft.com/office/drawing/2014/main" id="{67AA4878-092D-79FB-4A87-437F5B0653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11"/>
          <a:stretch/>
        </p:blipFill>
        <p:spPr bwMode="auto">
          <a:xfrm>
            <a:off x="8127876" y="587260"/>
            <a:ext cx="705077" cy="54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Placeholder 8">
            <a:extLst>
              <a:ext uri="{FF2B5EF4-FFF2-40B4-BE49-F238E27FC236}">
                <a16:creationId xmlns:a16="http://schemas.microsoft.com/office/drawing/2014/main" id="{1C8D1658-026B-D719-F3A0-37CE6D90565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98" r="23732"/>
          <a:stretch/>
        </p:blipFill>
        <p:spPr>
          <a:xfrm>
            <a:off x="8386958" y="2281884"/>
            <a:ext cx="1735116" cy="3315558"/>
          </a:xfrm>
          <a:prstGeom prst="rect">
            <a:avLst/>
          </a:prstGeom>
        </p:spPr>
      </p:pic>
      <p:sp>
        <p:nvSpPr>
          <p:cNvPr id="14" name="Szövegdoboz 12">
            <a:extLst>
              <a:ext uri="{FF2B5EF4-FFF2-40B4-BE49-F238E27FC236}">
                <a16:creationId xmlns:a16="http://schemas.microsoft.com/office/drawing/2014/main" id="{AEA337C0-B95C-7007-5A3F-1E4A508C48AB}"/>
              </a:ext>
            </a:extLst>
          </p:cNvPr>
          <p:cNvSpPr txBox="1"/>
          <p:nvPr/>
        </p:nvSpPr>
        <p:spPr>
          <a:xfrm>
            <a:off x="7835106" y="5706569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>
                <a:solidFill>
                  <a:srgbClr val="FEFEFE"/>
                </a:solidFill>
              </a:rPr>
              <a:t>Kép</a:t>
            </a:r>
            <a:endParaRPr lang="hu-HU" dirty="0">
              <a:solidFill>
                <a:srgbClr val="FEFE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976131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NNG">
      <a:dk1>
        <a:srgbClr val="000000"/>
      </a:dk1>
      <a:lt1>
        <a:srgbClr val="FFFFFF"/>
      </a:lt1>
      <a:dk2>
        <a:srgbClr val="006EB6"/>
      </a:dk2>
      <a:lt2>
        <a:srgbClr val="E7E6E6"/>
      </a:lt2>
      <a:accent1>
        <a:srgbClr val="006CA9"/>
      </a:accent1>
      <a:accent2>
        <a:srgbClr val="009EE0"/>
      </a:accent2>
      <a:accent3>
        <a:srgbClr val="A5A5A5"/>
      </a:accent3>
      <a:accent4>
        <a:srgbClr val="00022A"/>
      </a:accent4>
      <a:accent5>
        <a:srgbClr val="D9D9D5"/>
      </a:accent5>
      <a:accent6>
        <a:srgbClr val="FF7548"/>
      </a:accent6>
      <a:hlink>
        <a:srgbClr val="009DDF"/>
      </a:hlink>
      <a:folHlink>
        <a:srgbClr val="006EB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5A365F98ADB07841BBEC41C8255FFEE0" ma:contentTypeVersion="2" ma:contentTypeDescription="Új dokumentum létrehozása." ma:contentTypeScope="" ma:versionID="03fa7c751b0e4d21740eb92e05a19cc9">
  <xsd:schema xmlns:xsd="http://www.w3.org/2001/XMLSchema" xmlns:xs="http://www.w3.org/2001/XMLSchema" xmlns:p="http://schemas.microsoft.com/office/2006/metadata/properties" xmlns:ns2="0d09390b-25e4-42e0-a172-15655a94166d" targetNamespace="http://schemas.microsoft.com/office/2006/metadata/properties" ma:root="true" ma:fieldsID="04a57b36eac77450448ff5639f8742bd" ns2:_="">
    <xsd:import namespace="0d09390b-25e4-42e0-a172-15655a9416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09390b-25e4-42e0-a172-15655a9416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D59E7D2-9A67-446D-899D-5F3E312DE7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F45F036-B8B5-4D7E-9EEC-B637261121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09390b-25e4-42e0-a172-15655a9416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A4EFFD6-1A4F-4991-A723-DF6E32DF33CC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1093</TotalTime>
  <Words>603</Words>
  <Application>Microsoft Office PowerPoint</Application>
  <PresentationFormat>Widescreen</PresentationFormat>
  <Paragraphs>211</Paragraphs>
  <Slides>24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Open Sans</vt:lpstr>
      <vt:lpstr>Open Sans Light</vt:lpstr>
      <vt:lpstr>Rubik</vt:lpstr>
      <vt:lpstr>2_Office Theme</vt:lpstr>
      <vt:lpstr>3_Office Theme</vt:lpstr>
      <vt:lpstr>4_Office Theme</vt:lpstr>
      <vt:lpstr>5_Office Theme</vt:lpstr>
      <vt:lpstr>Dolgozat címe</vt:lpstr>
      <vt:lpstr>Tartalom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Köszönöm a megtisztelő figyelmet! </vt:lpstr>
      <vt:lpstr>Bírálói kérdések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Borsos Döníz</cp:lastModifiedBy>
  <cp:revision>110</cp:revision>
  <cp:lastPrinted>2019-02-21T16:25:53Z</cp:lastPrinted>
  <dcterms:created xsi:type="dcterms:W3CDTF">2019-01-21T14:36:44Z</dcterms:created>
  <dcterms:modified xsi:type="dcterms:W3CDTF">2024-09-30T18:54:58Z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0x0101005A365F98ADB07841BBEC41C8255FFEE0</vt:lpwstr>
  </property>
</Properties>
</file>